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Lst>
  <p:notesMasterIdLst>
    <p:notesMasterId r:id="rId70"/>
  </p:notesMasterIdLst>
  <p:sldIdLst>
    <p:sldId id="356" r:id="rId14"/>
    <p:sldId id="651" r:id="rId15"/>
    <p:sldId id="652" r:id="rId16"/>
    <p:sldId id="653" r:id="rId17"/>
    <p:sldId id="654" r:id="rId18"/>
    <p:sldId id="700" r:id="rId19"/>
    <p:sldId id="655" r:id="rId20"/>
    <p:sldId id="657" r:id="rId21"/>
    <p:sldId id="658" r:id="rId22"/>
    <p:sldId id="659" r:id="rId23"/>
    <p:sldId id="661" r:id="rId24"/>
    <p:sldId id="662" r:id="rId25"/>
    <p:sldId id="663" r:id="rId26"/>
    <p:sldId id="664" r:id="rId27"/>
    <p:sldId id="665" r:id="rId28"/>
    <p:sldId id="666" r:id="rId29"/>
    <p:sldId id="667" r:id="rId30"/>
    <p:sldId id="668" r:id="rId31"/>
    <p:sldId id="669" r:id="rId32"/>
    <p:sldId id="670" r:id="rId33"/>
    <p:sldId id="672" r:id="rId34"/>
    <p:sldId id="712" r:id="rId35"/>
    <p:sldId id="671" r:id="rId36"/>
    <p:sldId id="673" r:id="rId37"/>
    <p:sldId id="701" r:id="rId38"/>
    <p:sldId id="674" r:id="rId39"/>
    <p:sldId id="675" r:id="rId40"/>
    <p:sldId id="676" r:id="rId41"/>
    <p:sldId id="709" r:id="rId42"/>
    <p:sldId id="710" r:id="rId43"/>
    <p:sldId id="711" r:id="rId44"/>
    <p:sldId id="677" r:id="rId45"/>
    <p:sldId id="678" r:id="rId46"/>
    <p:sldId id="679" r:id="rId47"/>
    <p:sldId id="680" r:id="rId48"/>
    <p:sldId id="681" r:id="rId49"/>
    <p:sldId id="682" r:id="rId50"/>
    <p:sldId id="702" r:id="rId51"/>
    <p:sldId id="703" r:id="rId52"/>
    <p:sldId id="704" r:id="rId53"/>
    <p:sldId id="705" r:id="rId54"/>
    <p:sldId id="707" r:id="rId55"/>
    <p:sldId id="706" r:id="rId56"/>
    <p:sldId id="532" r:id="rId57"/>
    <p:sldId id="539" r:id="rId58"/>
    <p:sldId id="538" r:id="rId59"/>
    <p:sldId id="540" r:id="rId60"/>
    <p:sldId id="541" r:id="rId61"/>
    <p:sldId id="542" r:id="rId62"/>
    <p:sldId id="543" r:id="rId63"/>
    <p:sldId id="544" r:id="rId64"/>
    <p:sldId id="545" r:id="rId65"/>
    <p:sldId id="610" r:id="rId66"/>
    <p:sldId id="611" r:id="rId67"/>
    <p:sldId id="612" r:id="rId68"/>
    <p:sldId id="613" r:id="rId69"/>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69" d="100"/>
          <a:sy n="69" d="100"/>
        </p:scale>
        <p:origin x="-138" y="-102"/>
      </p:cViewPr>
      <p:guideLst>
        <p:guide orient="horz" pos="2224"/>
        <p:guide pos="3853"/>
      </p:guideLst>
    </p:cSldViewPr>
  </p:slideViewPr>
  <p:gridSpacing cx="72002" cy="72002"/>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notesMaster" Target="notesMasters/notesMaster1.xml"/><Relationship Id="rId7" Type="http://schemas.openxmlformats.org/officeDocument/2006/relationships/slideMaster" Target="slideMasters/slideMaster6.xml"/><Relationship Id="rId69" Type="http://schemas.openxmlformats.org/officeDocument/2006/relationships/slide" Target="slides/slide56.xml"/><Relationship Id="rId68" Type="http://schemas.openxmlformats.org/officeDocument/2006/relationships/slide" Target="slides/slide55.xml"/><Relationship Id="rId67" Type="http://schemas.openxmlformats.org/officeDocument/2006/relationships/slide" Target="slides/slide54.xml"/><Relationship Id="rId66" Type="http://schemas.openxmlformats.org/officeDocument/2006/relationships/slide" Target="slides/slide53.xml"/><Relationship Id="rId65" Type="http://schemas.openxmlformats.org/officeDocument/2006/relationships/slide" Target="slides/slide52.xml"/><Relationship Id="rId64" Type="http://schemas.openxmlformats.org/officeDocument/2006/relationships/slide" Target="slides/slide51.xml"/><Relationship Id="rId63" Type="http://schemas.openxmlformats.org/officeDocument/2006/relationships/slide" Target="slides/slide50.xml"/><Relationship Id="rId62" Type="http://schemas.openxmlformats.org/officeDocument/2006/relationships/slide" Target="slides/slide49.xml"/><Relationship Id="rId61" Type="http://schemas.openxmlformats.org/officeDocument/2006/relationships/slide" Target="slides/slide48.xml"/><Relationship Id="rId60" Type="http://schemas.openxmlformats.org/officeDocument/2006/relationships/slide" Target="slides/slide47.xml"/><Relationship Id="rId6" Type="http://schemas.openxmlformats.org/officeDocument/2006/relationships/slideMaster" Target="slideMasters/slideMaster5.xml"/><Relationship Id="rId59" Type="http://schemas.openxmlformats.org/officeDocument/2006/relationships/slide" Target="slides/slide46.xml"/><Relationship Id="rId58" Type="http://schemas.openxmlformats.org/officeDocument/2006/relationships/slide" Target="slides/slide45.xml"/><Relationship Id="rId57" Type="http://schemas.openxmlformats.org/officeDocument/2006/relationships/slide" Target="slides/slide44.xml"/><Relationship Id="rId56" Type="http://schemas.openxmlformats.org/officeDocument/2006/relationships/slide" Target="slides/slide43.xml"/><Relationship Id="rId55" Type="http://schemas.openxmlformats.org/officeDocument/2006/relationships/slide" Target="slides/slide42.xml"/><Relationship Id="rId54" Type="http://schemas.openxmlformats.org/officeDocument/2006/relationships/slide" Target="slides/slide41.xml"/><Relationship Id="rId53" Type="http://schemas.openxmlformats.org/officeDocument/2006/relationships/slide" Target="slides/slide40.xml"/><Relationship Id="rId52" Type="http://schemas.openxmlformats.org/officeDocument/2006/relationships/slide" Target="slides/slide39.xml"/><Relationship Id="rId51" Type="http://schemas.openxmlformats.org/officeDocument/2006/relationships/slide" Target="slides/slide38.xml"/><Relationship Id="rId50" Type="http://schemas.openxmlformats.org/officeDocument/2006/relationships/slide" Target="slides/slide37.xml"/><Relationship Id="rId5" Type="http://schemas.openxmlformats.org/officeDocument/2006/relationships/slideMaster" Target="slideMasters/slideMaster4.xml"/><Relationship Id="rId49" Type="http://schemas.openxmlformats.org/officeDocument/2006/relationships/slide" Target="slides/slide36.xml"/><Relationship Id="rId48" Type="http://schemas.openxmlformats.org/officeDocument/2006/relationships/slide" Target="slides/slide35.xml"/><Relationship Id="rId47" Type="http://schemas.openxmlformats.org/officeDocument/2006/relationships/slide" Target="slides/slide34.xml"/><Relationship Id="rId46" Type="http://schemas.openxmlformats.org/officeDocument/2006/relationships/slide" Target="slides/slide33.xml"/><Relationship Id="rId45" Type="http://schemas.openxmlformats.org/officeDocument/2006/relationships/slide" Target="slides/slide32.xml"/><Relationship Id="rId44" Type="http://schemas.openxmlformats.org/officeDocument/2006/relationships/slide" Target="slides/slide31.xml"/><Relationship Id="rId43" Type="http://schemas.openxmlformats.org/officeDocument/2006/relationships/slide" Target="slides/slide30.xml"/><Relationship Id="rId42" Type="http://schemas.openxmlformats.org/officeDocument/2006/relationships/slide" Target="slides/slide29.xml"/><Relationship Id="rId41" Type="http://schemas.openxmlformats.org/officeDocument/2006/relationships/slide" Target="slides/slide28.xml"/><Relationship Id="rId40" Type="http://schemas.openxmlformats.org/officeDocument/2006/relationships/slide" Target="slides/slide27.xml"/><Relationship Id="rId4" Type="http://schemas.openxmlformats.org/officeDocument/2006/relationships/slideMaster" Target="slideMasters/slideMaster3.xml"/><Relationship Id="rId39" Type="http://schemas.openxmlformats.org/officeDocument/2006/relationships/slide" Target="slides/slide26.xml"/><Relationship Id="rId38" Type="http://schemas.openxmlformats.org/officeDocument/2006/relationships/slide" Target="slides/slide25.xml"/><Relationship Id="rId37" Type="http://schemas.openxmlformats.org/officeDocument/2006/relationships/slide" Target="slides/slide24.xml"/><Relationship Id="rId36" Type="http://schemas.openxmlformats.org/officeDocument/2006/relationships/slide" Target="slides/slide23.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slide" Target="slides/slide4.xml"/><Relationship Id="rId16" Type="http://schemas.openxmlformats.org/officeDocument/2006/relationships/slide" Target="slides/slide3.xml"/><Relationship Id="rId15" Type="http://schemas.openxmlformats.org/officeDocument/2006/relationships/slide" Target="slides/slide2.xml"/><Relationship Id="rId14" Type="http://schemas.openxmlformats.org/officeDocument/2006/relationships/slide" Target="slides/slide1.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wrap="square" anchor="t"/>
          <a:p>
            <a:pPr lvl="0" indent="0" defTabSz="914400" fontAlgn="base"/>
            <a:endParaRPr lang="zh-CN" altLang="en-US" sz="1200" strike="noStrike" noProof="1" dirty="0"/>
          </a:p>
        </p:txBody>
      </p:sp>
      <p:sp>
        <p:nvSpPr>
          <p:cNvPr id="14339" name="日期占位符 2"/>
          <p:cNvSpPr>
            <a:spLocks noGrp="1"/>
          </p:cNvSpPr>
          <p:nvPr>
            <p:ph type="dt"/>
          </p:nvPr>
        </p:nvSpPr>
        <p:spPr>
          <a:xfrm>
            <a:off x="3884613" y="0"/>
            <a:ext cx="2971800" cy="458788"/>
          </a:xfrm>
          <a:prstGeom prst="rect">
            <a:avLst/>
          </a:prstGeom>
          <a:noFill/>
          <a:ln w="9525">
            <a:noFill/>
          </a:ln>
        </p:spPr>
        <p:txBody>
          <a:bodyPr wrap="square" anchor="t"/>
          <a:p>
            <a:pPr lvl="0" indent="0" algn="r" defTabSz="914400" fontAlgn="base"/>
            <a:fld id="{BB962C8B-B14F-4D97-AF65-F5344CB8AC3E}" type="datetime1">
              <a:rPr lang="zh-CN" altLang="en-US" sz="1800" strike="noStrike" noProof="1" dirty="0">
                <a:latin typeface="Arial" panose="020B0604020202020204" pitchFamily="34" charset="0"/>
                <a:ea typeface="宋体" panose="02010600030101010101" pitchFamily="2" charset="-122"/>
                <a:cs typeface="+mn-cs"/>
              </a:rPr>
            </a:fld>
            <a:endParaRPr lang="zh-CN" altLang="en-US" sz="1800" strike="noStrike" noProof="1" dirty="0"/>
          </a:p>
        </p:txBody>
      </p:sp>
      <p:sp>
        <p:nvSpPr>
          <p:cNvPr id="15364"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5365" name="备注占位符 4"/>
          <p:cNvSpPr>
            <a:spLocks noGrp="1" noRot="1" noChangeAspect="1"/>
          </p:cNvSpPr>
          <p:nvPr/>
        </p:nvSpPr>
        <p:spPr>
          <a:xfrm>
            <a:off x="685800" y="4400550"/>
            <a:ext cx="5486400" cy="3600450"/>
          </a:xfrm>
          <a:prstGeom prst="rect">
            <a:avLst/>
          </a:prstGeom>
          <a:noFill/>
          <a:ln w="9525">
            <a:noFill/>
          </a:ln>
        </p:spPr>
        <p:txBody>
          <a:bodyPr anchor="ctr"/>
          <a:p>
            <a:pPr lvl="0" indent="0" eaLnBrk="0" hangingPunct="0">
              <a:spcBef>
                <a:spcPct val="30000"/>
              </a:spcBef>
            </a:pPr>
            <a:r>
              <a:rPr lang="zh-CN" altLang="en-US" sz="1200" dirty="0"/>
              <a:t>单击此处编辑母版文本样式</a:t>
            </a:r>
            <a:endParaRPr lang="zh-CN" altLang="en-US" sz="1200" dirty="0"/>
          </a:p>
          <a:p>
            <a:pPr lvl="0" indent="0" eaLnBrk="0" hangingPunct="0">
              <a:spcBef>
                <a:spcPct val="30000"/>
              </a:spcBef>
            </a:pPr>
            <a:r>
              <a:rPr lang="zh-CN" altLang="en-US" sz="1200" dirty="0"/>
              <a:t>第二级</a:t>
            </a:r>
            <a:endParaRPr lang="zh-CN" altLang="en-US" sz="1200" dirty="0"/>
          </a:p>
          <a:p>
            <a:pPr lvl="0" indent="0" eaLnBrk="0" hangingPunct="0">
              <a:spcBef>
                <a:spcPct val="30000"/>
              </a:spcBef>
            </a:pPr>
            <a:r>
              <a:rPr lang="zh-CN" altLang="en-US" sz="1200" dirty="0"/>
              <a:t>第三级</a:t>
            </a:r>
            <a:endParaRPr lang="zh-CN" altLang="en-US" sz="1200" dirty="0"/>
          </a:p>
          <a:p>
            <a:pPr lvl="0" indent="0" eaLnBrk="0" hangingPunct="0">
              <a:spcBef>
                <a:spcPct val="30000"/>
              </a:spcBef>
            </a:pPr>
            <a:r>
              <a:rPr lang="zh-CN" altLang="en-US" sz="1200" dirty="0"/>
              <a:t>第四级</a:t>
            </a:r>
            <a:endParaRPr lang="zh-CN" altLang="en-US" sz="1200" dirty="0"/>
          </a:p>
          <a:p>
            <a:pPr lvl="0" indent="0" eaLnBrk="0" hangingPunct="0">
              <a:spcBef>
                <a:spcPct val="30000"/>
              </a:spcBef>
            </a:pPr>
            <a:r>
              <a:rPr lang="zh-CN" altLang="en-US" sz="1200" dirty="0"/>
              <a:t>第五级</a:t>
            </a:r>
            <a:endParaRPr lang="zh-CN" altLang="en-US" sz="1200" dirty="0"/>
          </a:p>
        </p:txBody>
      </p:sp>
      <p:sp>
        <p:nvSpPr>
          <p:cNvPr id="14342" name="页脚占位符 5"/>
          <p:cNvSpPr>
            <a:spLocks noGrp="1"/>
          </p:cNvSpPr>
          <p:nvPr>
            <p:ph type="ftr" sz="quarter"/>
          </p:nvPr>
        </p:nvSpPr>
        <p:spPr>
          <a:xfrm>
            <a:off x="0" y="8685213"/>
            <a:ext cx="2971800" cy="458788"/>
          </a:xfrm>
          <a:prstGeom prst="rect">
            <a:avLst/>
          </a:prstGeom>
          <a:noFill/>
          <a:ln w="9525">
            <a:noFill/>
          </a:ln>
        </p:spPr>
        <p:txBody>
          <a:bodyPr wrap="square" anchor="b"/>
          <a:p>
            <a:pPr lvl="0" indent="0" defTabSz="914400" fontAlgn="base"/>
            <a:endParaRPr lang="zh-CN" altLang="en-US" sz="1200" strike="noStrike" noProof="1" dirty="0"/>
          </a:p>
        </p:txBody>
      </p:sp>
      <p:sp>
        <p:nvSpPr>
          <p:cNvPr id="14343" name="灯片编号占位符 6"/>
          <p:cNvSpPr>
            <a:spLocks noGrp="1"/>
          </p:cNvSpPr>
          <p:nvPr>
            <p:ph type="sldNum" sz="quarter"/>
          </p:nvPr>
        </p:nvSpPr>
        <p:spPr>
          <a:xfrm>
            <a:off x="3884613" y="8685213"/>
            <a:ext cx="2971800" cy="458788"/>
          </a:xfrm>
          <a:prstGeom prst="rect">
            <a:avLst/>
          </a:prstGeom>
          <a:noFill/>
          <a:ln w="9525">
            <a:noFill/>
          </a:ln>
        </p:spPr>
        <p:txBody>
          <a:bodyPr wrap="square" anchor="b"/>
          <a:p>
            <a:pPr lvl="0" indent="0" algn="r" defTabSz="914400" fontAlgn="base"/>
            <a:fld id="{9A0DB2DC-4C9A-4742-B13C-FB6460FD3503}" type="slidenum">
              <a:rPr lang="zh-CN" altLang="en-US" sz="1800" strike="noStrike" noProof="1" dirty="0">
                <a:latin typeface="Arial" panose="020B0604020202020204" pitchFamily="34" charset="0"/>
                <a:ea typeface="宋体" panose="02010600030101010101" pitchFamily="2" charset="-122"/>
                <a:cs typeface="+mn-cs"/>
              </a:rPr>
            </a:fld>
            <a:endParaRPr lang="zh-CN" altLang="en-US" sz="18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ctr" latinLnBrk="1" hangingPunct="0">
      <a:lnSpc>
        <a:spcPct val="100000"/>
      </a:lnSpc>
      <a:spcBef>
        <a:spcPct val="30000"/>
      </a:spcBef>
      <a:spcAft>
        <a:spcPct val="0"/>
      </a:spcAft>
      <a:buNone/>
      <a:defRPr sz="1200" b="1" i="0" u="none" kern="1200"/>
    </a:lvl1pPr>
    <a:lvl2pPr marL="0" lvl="1" indent="0" algn="l" defTabSz="0" eaLnBrk="0" fontAlgn="ctr" latinLnBrk="1" hangingPunct="0">
      <a:lnSpc>
        <a:spcPct val="100000"/>
      </a:lnSpc>
      <a:spcBef>
        <a:spcPct val="30000"/>
      </a:spcBef>
      <a:spcAft>
        <a:spcPct val="0"/>
      </a:spcAft>
      <a:buNone/>
      <a:defRPr sz="1200" b="1" i="0" u="none" kern="1200"/>
    </a:lvl2pPr>
    <a:lvl3pPr marL="0" lvl="2" indent="0" algn="l" defTabSz="0" eaLnBrk="0" fontAlgn="ctr" latinLnBrk="1" hangingPunct="0">
      <a:lnSpc>
        <a:spcPct val="100000"/>
      </a:lnSpc>
      <a:spcBef>
        <a:spcPct val="30000"/>
      </a:spcBef>
      <a:spcAft>
        <a:spcPct val="0"/>
      </a:spcAft>
      <a:buNone/>
      <a:defRPr sz="1200" b="1" i="0" u="none" kern="1200"/>
    </a:lvl3pPr>
    <a:lvl4pPr marL="0" lvl="3" indent="0" algn="l" defTabSz="0" eaLnBrk="0" fontAlgn="ctr" latinLnBrk="1" hangingPunct="0">
      <a:lnSpc>
        <a:spcPct val="100000"/>
      </a:lnSpc>
      <a:spcBef>
        <a:spcPct val="30000"/>
      </a:spcBef>
      <a:spcAft>
        <a:spcPct val="0"/>
      </a:spcAft>
      <a:buChar char="•"/>
      <a:defRPr sz="1200" b="1" i="0" u="none" kern="1200"/>
    </a:lvl4pPr>
    <a:lvl5pPr marL="0" lvl="4" indent="0" algn="l" defTabSz="0" eaLnBrk="0" fontAlgn="ctr" latinLnBrk="1" hangingPunct="0">
      <a:lnSpc>
        <a:spcPct val="100000"/>
      </a:lnSpc>
      <a:spcBef>
        <a:spcPct val="30000"/>
      </a:spcBef>
      <a:spcAft>
        <a:spcPct val="0"/>
      </a:spcAft>
      <a:buChar char="•"/>
      <a:defRPr sz="1200" b="1" i="0" u="none" kern="1200"/>
    </a:lvl5pPr>
    <a:lvl6pPr marL="2286000" lvl="5" indent="0" algn="l" defTabSz="0" eaLnBrk="0" fontAlgn="ctr" latinLnBrk="1" hangingPunct="0">
      <a:lnSpc>
        <a:spcPct val="100000"/>
      </a:lnSpc>
      <a:spcBef>
        <a:spcPct val="30000"/>
      </a:spcBef>
      <a:spcAft>
        <a:spcPct val="0"/>
      </a:spcAft>
      <a:buChar char="•"/>
      <a:defRPr sz="1200" b="1" i="0" u="none" kern="1200"/>
    </a:lvl6pPr>
    <a:lvl7pPr marL="2743200" lvl="6" indent="0" algn="l" defTabSz="0" eaLnBrk="0" fontAlgn="ctr" latinLnBrk="1" hangingPunct="0">
      <a:lnSpc>
        <a:spcPct val="100000"/>
      </a:lnSpc>
      <a:spcBef>
        <a:spcPct val="30000"/>
      </a:spcBef>
      <a:spcAft>
        <a:spcPct val="0"/>
      </a:spcAft>
      <a:buChar char="•"/>
      <a:defRPr sz="1200" b="1" i="0" u="none" kern="1200"/>
    </a:lvl7pPr>
    <a:lvl8pPr marL="3200400" lvl="7" indent="0" algn="l" defTabSz="0" eaLnBrk="0" fontAlgn="ctr" latinLnBrk="1" hangingPunct="0">
      <a:lnSpc>
        <a:spcPct val="100000"/>
      </a:lnSpc>
      <a:spcBef>
        <a:spcPct val="30000"/>
      </a:spcBef>
      <a:spcAft>
        <a:spcPct val="0"/>
      </a:spcAft>
      <a:buChar char="•"/>
      <a:defRPr sz="1200" b="1" i="0" u="none" kern="1200"/>
    </a:lvl8pPr>
    <a:lvl9pPr marL="3657600" lvl="8" indent="0" algn="l" defTabSz="0" eaLnBrk="0" fontAlgn="ctr" latinLnBrk="1" hangingPunct="0">
      <a:lnSpc>
        <a:spcPct val="100000"/>
      </a:lnSpc>
      <a:spcBef>
        <a:spcPct val="30000"/>
      </a:spcBef>
      <a:spcAft>
        <a:spcPct val="0"/>
      </a:spcAft>
      <a:buChar char="•"/>
      <a:defRPr sz="1200" b="1" i="0" u="none" kern="1200"/>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ctr"/>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ctr"/>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 name="灯片编号占位符 8"/>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ctr"/>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ctr"/>
            <a:r>
              <a:rPr lang="zh-CN" altLang="en-US" strike="noStrike" noProof="1" smtClean="0"/>
              <a:t>单击此处编辑母版文本样式</a:t>
            </a:r>
            <a:endParaRPr lang="zh-CN" altLang="en-US" strike="noStrike" noProof="1" smtClean="0"/>
          </a:p>
          <a:p>
            <a:pPr lvl="1" fontAlgn="ctr"/>
            <a:r>
              <a:rPr lang="zh-CN" altLang="en-US" strike="noStrike" noProof="1" smtClean="0"/>
              <a:t>第二级</a:t>
            </a:r>
            <a:endParaRPr lang="zh-CN" altLang="en-US" strike="noStrike" noProof="1" smtClean="0"/>
          </a:p>
          <a:p>
            <a:pPr lvl="2" fontAlgn="ctr"/>
            <a:r>
              <a:rPr lang="zh-CN" altLang="en-US" strike="noStrike" noProof="1" smtClean="0"/>
              <a:t>第三级</a:t>
            </a:r>
            <a:endParaRPr lang="zh-CN" altLang="en-US" strike="noStrike" noProof="1" smtClean="0"/>
          </a:p>
          <a:p>
            <a:pPr lvl="3" fontAlgn="ctr"/>
            <a:r>
              <a:rPr lang="zh-CN" altLang="en-US" strike="noStrike" noProof="1" smtClean="0"/>
              <a:t>第四级</a:t>
            </a:r>
            <a:endParaRPr lang="zh-CN" altLang="en-US" strike="noStrike" noProof="1" smtClean="0"/>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p:txBody>
          <a:bodyPr/>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3" Type="http://schemas.openxmlformats.org/officeDocument/2006/relationships/theme" Target="../theme/theme10.xml"/><Relationship Id="rId12" Type="http://schemas.openxmlformats.org/officeDocument/2006/relationships/image" Target="../media/image1.jpeg"/><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3" Type="http://schemas.openxmlformats.org/officeDocument/2006/relationships/theme" Target="../theme/theme11.xml"/><Relationship Id="rId12" Type="http://schemas.openxmlformats.org/officeDocument/2006/relationships/image" Target="../media/image1.jpeg"/><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3" Type="http://schemas.openxmlformats.org/officeDocument/2006/relationships/theme" Target="../theme/theme12.xml"/><Relationship Id="rId12" Type="http://schemas.openxmlformats.org/officeDocument/2006/relationships/image" Target="../media/image1.jpeg"/><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1.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1.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3" Type="http://schemas.openxmlformats.org/officeDocument/2006/relationships/theme" Target="../theme/theme8.xml"/><Relationship Id="rId12" Type="http://schemas.openxmlformats.org/officeDocument/2006/relationships/image" Target="../media/image1.jpeg"/><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3" Type="http://schemas.openxmlformats.org/officeDocument/2006/relationships/theme" Target="../theme/theme9.xml"/><Relationship Id="rId12" Type="http://schemas.openxmlformats.org/officeDocument/2006/relationships/image" Target="../media/image1.jpeg"/><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1028" name="日期占位符 3"/>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1029" name="页脚占位符 4"/>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1030" name="灯片编号占位符 5"/>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2290"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12291"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12292" name="日期占位符 3"/>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12293" name="页脚占位符 4"/>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12294" name="灯片编号占位符 5"/>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3314"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13315"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13316" name="日期占位符 2"/>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13317" name="页脚占位符 3"/>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13318" name="灯片编号占位符 4"/>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4338"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14339"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457200"/>
            <a:r>
              <a:rPr lang="zh-CN" altLang="en-US"/>
              <a:t>第二级</a:t>
            </a:r>
            <a:endParaRPr lang="zh-CN" altLang="en-US"/>
          </a:p>
          <a:p>
            <a:pPr lvl="2" indent="914400"/>
            <a:r>
              <a:rPr lang="zh-CN" altLang="en-US"/>
              <a:t>第三级</a:t>
            </a:r>
            <a:endParaRPr lang="zh-CN" altLang="en-US"/>
          </a:p>
          <a:p>
            <a:pPr lvl="3" indent="1371600"/>
            <a:r>
              <a:rPr lang="zh-CN" altLang="en-US"/>
              <a:t>第四级</a:t>
            </a:r>
            <a:endParaRPr lang="zh-CN" altLang="en-US"/>
          </a:p>
          <a:p>
            <a:pPr lvl="4" indent="1826895"/>
            <a:r>
              <a:rPr lang="zh-CN" altLang="en-US"/>
              <a:t>第五级</a:t>
            </a:r>
            <a:endParaRPr lang="zh-CN" altLang="en-US"/>
          </a:p>
        </p:txBody>
      </p:sp>
      <p:sp>
        <p:nvSpPr>
          <p:cNvPr id="2052" name="日期占位符 3"/>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2053" name="页脚占位符 4"/>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2054" name="灯片编号占位符 5"/>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2052" name="日期占位符 3"/>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2053" name="页脚占位符 4"/>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2054" name="灯片编号占位符 5"/>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3076" name="日期占位符 3"/>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3077" name="页脚占位符 4"/>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3078" name="灯片编号占位符 5"/>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4100" name="日期占位符 3"/>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4101" name="页脚占位符 4"/>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102" name="灯片编号占位符 5"/>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7170"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7171"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7172" name="日期占位符 2"/>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7173" name="页脚占位符 3"/>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7174" name="灯片编号占位符 4"/>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8194"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8195"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8196" name="日期占位符 1"/>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8197" name="页脚占位符 2"/>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8198" name="灯片编号占位符 3"/>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9218"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9219"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9220" name="日期占位符 4"/>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9221" name="页脚占位符 5"/>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9222" name="灯片编号占位符 6"/>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42"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10243"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10244" name="日期占位符 4"/>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10245" name="页脚占位符 5"/>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10246" name="灯片编号占位符 6"/>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1266"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en-US"/>
              <a:t>单击此处编辑母版标题样式</a:t>
            </a:r>
            <a:endParaRPr lang="zh-CN" altLang="en-US"/>
          </a:p>
        </p:txBody>
      </p:sp>
      <p:sp>
        <p:nvSpPr>
          <p:cNvPr id="11267"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en-US"/>
              <a:t>单击此处编辑母版文本样式</a:t>
            </a:r>
            <a:endParaRPr lang="zh-CN" altLang="en-US"/>
          </a:p>
          <a:p>
            <a:pPr lvl="1" indent="228600"/>
            <a:r>
              <a:rPr lang="zh-CN" altLang="en-US"/>
              <a:t>第二级</a:t>
            </a:r>
            <a:endParaRPr lang="zh-CN" altLang="en-US"/>
          </a:p>
          <a:p>
            <a:pPr lvl="2" indent="685800"/>
            <a:r>
              <a:rPr lang="zh-CN" altLang="en-US"/>
              <a:t>第三级</a:t>
            </a:r>
            <a:endParaRPr lang="zh-CN" altLang="en-US"/>
          </a:p>
          <a:p>
            <a:pPr lvl="3" indent="1143000"/>
            <a:r>
              <a:rPr lang="zh-CN" altLang="en-US"/>
              <a:t>第四级</a:t>
            </a:r>
            <a:endParaRPr lang="zh-CN" altLang="en-US"/>
          </a:p>
          <a:p>
            <a:pPr lvl="4" indent="1826895"/>
            <a:r>
              <a:rPr lang="zh-CN" altLang="en-US"/>
              <a:t>第五级</a:t>
            </a:r>
            <a:endParaRPr lang="zh-CN" altLang="en-US"/>
          </a:p>
        </p:txBody>
      </p:sp>
      <p:sp>
        <p:nvSpPr>
          <p:cNvPr id="11268" name="日期占位符 3"/>
          <p:cNvSpPr>
            <a:spLocks noGrp="1"/>
          </p:cNvSpPr>
          <p:nvPr>
            <p:ph type="dt" sz="half"/>
          </p:nvPr>
        </p:nvSpPr>
        <p:spPr>
          <a:xfrm>
            <a:off x="838200" y="6356350"/>
            <a:ext cx="2743200" cy="365125"/>
          </a:xfrm>
          <a:prstGeom prst="rect">
            <a:avLst/>
          </a:prstGeom>
          <a:noFill/>
          <a:ln w="9525">
            <a:noFill/>
          </a:ln>
        </p:spPr>
        <p:txBody>
          <a:bodyPr wrap="square" anchor="ctr"/>
          <a:lstStyle>
            <a:lvl1pPr indent="0">
              <a:defRPr sz="1200">
                <a:solidFill>
                  <a:srgbClr val="898989"/>
                </a:solidFill>
              </a:defRPr>
            </a:lvl1pPr>
          </a:lstStyle>
          <a:p>
            <a:pPr lvl="0" defTabSz="91440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
        <p:nvSpPr>
          <p:cNvPr id="11269" name="页脚占位符 4"/>
          <p:cNvSpPr>
            <a:spLocks noGrp="1"/>
          </p:cNvSpPr>
          <p:nvPr>
            <p:ph type="ftr" sz="quarter"/>
          </p:nvPr>
        </p:nvSpPr>
        <p:spPr>
          <a:xfrm>
            <a:off x="4038600" y="6356350"/>
            <a:ext cx="4114800" cy="365125"/>
          </a:xfrm>
          <a:prstGeom prst="rect">
            <a:avLst/>
          </a:prstGeom>
          <a:noFill/>
          <a:ln w="9525">
            <a:noFill/>
          </a:ln>
        </p:spPr>
        <p:txBody>
          <a:bodyPr wrap="square" anchor="ctr"/>
          <a:lstStyle>
            <a:lvl1pPr indent="0" algn="ctr">
              <a:defRPr sz="1200">
                <a:solidFill>
                  <a:srgbClr val="898989"/>
                </a:solidFill>
              </a:defRPr>
            </a:lvl1p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11270" name="灯片编号占位符 5"/>
          <p:cNvSpPr>
            <a:spLocks noGrp="1"/>
          </p:cNvSpPr>
          <p:nvPr>
            <p:ph type="sldNum" sz="quarter"/>
          </p:nvPr>
        </p:nvSpPr>
        <p:spPr>
          <a:xfrm>
            <a:off x="8610600" y="6356350"/>
            <a:ext cx="2743200" cy="365125"/>
          </a:xfrm>
          <a:prstGeom prst="rect">
            <a:avLst/>
          </a:prstGeom>
          <a:noFill/>
          <a:ln w="9525">
            <a:noFill/>
          </a:ln>
        </p:spPr>
        <p:txBody>
          <a:bodyPr wrap="square" anchor="ctr"/>
          <a:lstStyle>
            <a:lvl1pPr indent="0" algn="r">
              <a:defRPr sz="1200">
                <a:solidFill>
                  <a:srgbClr val="898989"/>
                </a:solidFill>
              </a:defRPr>
            </a:lvl1pPr>
          </a:lstStyle>
          <a:p>
            <a:pPr lvl="0" defTabSz="91440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p:txStyles>
    <p:titleStyle>
      <a:lvl1pPr marL="914400" lvl="0" indent="-914400" algn="l" defTabSz="914400" eaLnBrk="0" fontAlgn="ctr" latinLnBrk="1" hangingPunct="0">
        <a:lnSpc>
          <a:spcPct val="90000"/>
        </a:lnSpc>
        <a:spcBef>
          <a:spcPct val="0"/>
        </a:spcBef>
        <a:spcAft>
          <a:spcPct val="0"/>
        </a:spcAft>
        <a:buNone/>
        <a:defRPr sz="300" b="1" i="0" u="none" kern="1200">
          <a:latin typeface="+mj-lt"/>
          <a:ea typeface="+mj-ea"/>
          <a:cs typeface="+mj-cs"/>
        </a:defRPr>
      </a:lvl1pPr>
    </p:titleStyle>
    <p:bodyStyle>
      <a:lvl1pPr marL="228600" lvl="0" indent="-228600" algn="l" defTabSz="914400" eaLnBrk="0" fontAlgn="ctr" latinLnBrk="1" hangingPunct="0">
        <a:lnSpc>
          <a:spcPct val="90000"/>
        </a:lnSpc>
        <a:spcBef>
          <a:spcPts val="1000"/>
        </a:spcBef>
        <a:spcAft>
          <a:spcPct val="0"/>
        </a:spcAft>
        <a:buFont typeface="Arial" panose="020B0604020202020204" pitchFamily="34" charset="0"/>
        <a:buChar char="•"/>
        <a:defRPr sz="3200" b="1" i="0" u="none" kern="1200">
          <a:solidFill>
            <a:schemeClr val="bg1"/>
          </a:solidFill>
          <a:latin typeface="+mn-lt"/>
          <a:ea typeface="+mn-ea"/>
          <a:cs typeface="+mn-cs"/>
        </a:defRPr>
      </a:lvl1pPr>
      <a:lvl2pPr marL="228600" lvl="1" indent="4572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2pPr>
      <a:lvl3pPr marL="228600" lvl="2" indent="914400" algn="l" defTabSz="914400" eaLnBrk="0" fontAlgn="ctr" latinLnBrk="1" hangingPunct="0">
        <a:lnSpc>
          <a:spcPct val="90000"/>
        </a:lnSpc>
        <a:spcBef>
          <a:spcPts val="1000"/>
        </a:spcBef>
        <a:spcAft>
          <a:spcPct val="0"/>
        </a:spcAft>
        <a:buFont typeface="Arial" panose="020B0604020202020204" pitchFamily="34" charset="0"/>
        <a:buChar char="•"/>
        <a:defRPr sz="2800" b="0" i="1" u="none" kern="1200">
          <a:solidFill>
            <a:schemeClr val="bg1"/>
          </a:solidFill>
          <a:latin typeface="Arial" panose="020B0604020202020204" pitchFamily="34" charset="0"/>
          <a:ea typeface="+mn-ea"/>
          <a:cs typeface="+mn-cs"/>
        </a:defRPr>
      </a:lvl3pPr>
      <a:lvl4pPr marL="228600" lvl="3" indent="1371600" algn="l" defTabSz="914400" eaLnBrk="0" fontAlgn="ctr" latinLnBrk="1" hangingPunct="0">
        <a:lnSpc>
          <a:spcPct val="90000"/>
        </a:lnSpc>
        <a:spcBef>
          <a:spcPts val="1000"/>
        </a:spcBef>
        <a:spcAft>
          <a:spcPct val="0"/>
        </a:spcAft>
        <a:buFont typeface="Arial" panose="020B0604020202020204" pitchFamily="34" charset="0"/>
        <a:buChar char="_"/>
        <a:defRPr sz="2800" b="1" i="1" u="none" kern="1200" baseline="90000">
          <a:solidFill>
            <a:schemeClr val="bg1"/>
          </a:solidFill>
          <a:latin typeface="Arial" panose="020B0604020202020204" pitchFamily="34" charset="0"/>
          <a:ea typeface="Arial" panose="020B0604020202020204" pitchFamily="34" charset="0"/>
          <a:cs typeface="+mn-cs"/>
        </a:defRPr>
      </a:lvl4pPr>
      <a:lvl5pPr marL="1905" lvl="4" indent="1826895"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5pPr>
      <a:lvl6pPr marL="2514600" lvl="5"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6pPr>
      <a:lvl7pPr marL="2971800" lvl="6"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7pPr>
      <a:lvl8pPr marL="3429000" lvl="7"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8pPr>
      <a:lvl9pPr marL="3886200" lvl="8" indent="-228600" algn="l" defTabSz="6350" eaLnBrk="0" fontAlgn="ctr" latinLnBrk="1" hangingPunct="0">
        <a:lnSpc>
          <a:spcPct val="0"/>
        </a:lnSpc>
        <a:spcBef>
          <a:spcPct val="231000"/>
        </a:spcBef>
        <a:spcAft>
          <a:spcPct val="4000"/>
        </a:spcAft>
        <a:buFont typeface="Arial" panose="020B0604020202020204" pitchFamily="34" charset="0"/>
        <a:buChar char="ɀ"/>
        <a:defRPr sz="2800" b="1" i="1" u="none" kern="1200" baseline="90000">
          <a:solidFill>
            <a:schemeClr val="bg1"/>
          </a:solidFill>
          <a:latin typeface="Arial" panose="020B0604020202020204" pitchFamily="34" charset="0"/>
          <a:ea typeface="Arial" panose="020B0604020202020204" pitchFamily="34" charset="0"/>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image" Target="../media/image5.emf"/></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image" Target="../media/image5.emf"/></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image" Target="../media/image5.emf"/></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image" Target="../media/image5.emf"/></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image" Target="../media/image5.emf"/></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5.emf"/></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image" Target="../media/image5.emf"/></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image" Target="../media/image5.emf"/></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image" Target="../media/image5.emf"/></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image" Target="../media/image5.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8.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image" Target="../media/image5.emf"/></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image" Target="../media/image5.emf"/></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image" Target="../media/image5.emf"/></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image" Target="../media/image5.emf"/></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image" Target="../media/image5.emf"/></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8.xml"/><Relationship Id="rId2" Type="http://schemas.openxmlformats.org/officeDocument/2006/relationships/image" Target="../media/image3.png"/><Relationship Id="rId1" Type="http://schemas.openxmlformats.org/officeDocument/2006/relationships/image" Target="../media/image5.emf"/></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image" Target="../media/image5.emf"/></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image" Target="../media/image5.emf"/></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image" Target="../media/image5.emf"/></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image" Target="../media/image5.emf"/></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image" Target="../media/image5.emf"/></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image" Target="../media/image5.emf"/></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image" Target="../media/image5.emf"/></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image" Target="../media/image5.emf"/></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image" Target="../media/image5.emf"/></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image" Target="../media/image5.emf"/></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image" Target="../media/image5.emf"/></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image" Target="../media/image5.emf"/></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image" Target="../media/image5.emf"/></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6.png"/><Relationship Id="rId2" Type="http://schemas.openxmlformats.org/officeDocument/2006/relationships/image" Target="../media/image3.png"/><Relationship Id="rId1" Type="http://schemas.openxmlformats.org/officeDocument/2006/relationships/image" Target="../media/image5.emf"/></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image" Target="../media/image5.emf"/></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image" Target="../media/image5.emf"/></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image" Target="../media/image5.emf"/></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image" Target="../media/image5.emf"/></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image" Target="../media/image5.emf"/></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image" Target="../media/image5.emf"/></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62.xml"/><Relationship Id="rId3" Type="http://schemas.openxmlformats.org/officeDocument/2006/relationships/image" Target="../media/image43.png"/><Relationship Id="rId2" Type="http://schemas.openxmlformats.org/officeDocument/2006/relationships/image" Target="../media/image3.png"/><Relationship Id="rId1" Type="http://schemas.openxmlformats.org/officeDocument/2006/relationships/image" Target="../media/image4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2.xml"/><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2.xml"/><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image" Target="../media/image44.png"/><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image" Target="../media/image45.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5.emf"/></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image" Target="../media/image46.png"/><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image" Target="../media/image47.png"/><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image" Target="../media/image48.png"/><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image" Target="../media/image49.jpeg"/><Relationship Id="rId1"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image" Target="../media/image50.jpeg"/><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image" Target="../media/image51.jpeg"/><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image" Target="../media/image52.jpe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8.xml"/><Relationship Id="rId2" Type="http://schemas.openxmlformats.org/officeDocument/2006/relationships/image" Target="../media/image3.png"/><Relationship Id="rId1" Type="http://schemas.openxmlformats.org/officeDocument/2006/relationships/image" Target="../media/image5.emf"/></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image" Target="../media/image5.emf"/></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image" Target="../media/image5.emf"/></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8.xml"/><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7" name="图片 12"/>
          <p:cNvPicPr>
            <a:picLocks noGrp="1" noChangeAspect="1"/>
          </p:cNvPicPr>
          <p:nvPr>
            <p:ph idx="4294967295"/>
          </p:nvPr>
        </p:nvPicPr>
        <p:blipFill>
          <a:blip r:embed="rId1">
            <a:clrChange>
              <a:clrFrom>
                <a:srgbClr val="FFFFFF"/>
              </a:clrFrom>
              <a:clrTo>
                <a:srgbClr val="FFFFFF">
                  <a:alpha val="0"/>
                </a:srgbClr>
              </a:clrTo>
            </a:clrChange>
          </a:blip>
          <a:stretch>
            <a:fillRect/>
          </a:stretch>
        </p:blipFill>
        <p:spPr>
          <a:xfrm>
            <a:off x="111125" y="1181100"/>
            <a:ext cx="1793875" cy="1166813"/>
          </a:xfrm>
        </p:spPr>
      </p:pic>
      <p:sp>
        <p:nvSpPr>
          <p:cNvPr id="16388"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矩形 1"/>
          <p:cNvSpPr/>
          <p:nvPr/>
        </p:nvSpPr>
        <p:spPr>
          <a:xfrm>
            <a:off x="1872615" y="1049655"/>
            <a:ext cx="8446770" cy="23069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p>
            <a:pPr algn="ctr"/>
            <a:r>
              <a:rPr lang="zh-CN" altLang="zh-CN" sz="7200" b="1">
                <a:solidFill>
                  <a:schemeClr val="accent4"/>
                </a:solidFill>
                <a:effectLst/>
              </a:rPr>
              <a:t>国家科技型中小企业</a:t>
            </a:r>
            <a:endParaRPr lang="zh-CN" altLang="zh-CN" sz="7200" b="1">
              <a:solidFill>
                <a:schemeClr val="accent4"/>
              </a:solidFill>
              <a:effectLst/>
            </a:endParaRPr>
          </a:p>
          <a:p>
            <a:pPr algn="ctr"/>
            <a:r>
              <a:rPr lang="zh-CN" altLang="zh-CN" sz="7200" b="1">
                <a:solidFill>
                  <a:schemeClr val="accent4"/>
                </a:solidFill>
                <a:effectLst/>
              </a:rPr>
              <a:t>评价系统操作流程</a:t>
            </a:r>
            <a:endParaRPr lang="zh-CN" altLang="zh-CN" sz="7200" b="1">
              <a:solidFill>
                <a:schemeClr val="accent4"/>
              </a:solidFill>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1682"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二、完善注册信息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1683"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1684"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1685"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1686"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71687" name="文本框 9230"/>
          <p:cNvSpPr txBox="1"/>
          <p:nvPr/>
        </p:nvSpPr>
        <p:spPr>
          <a:xfrm>
            <a:off x="1182688" y="736600"/>
            <a:ext cx="9623425" cy="1384300"/>
          </a:xfrm>
          <a:prstGeom prst="rect">
            <a:avLst/>
          </a:prstGeom>
          <a:noFill/>
          <a:ln w="9525">
            <a:noFill/>
          </a:ln>
        </p:spPr>
        <p:txBody>
          <a:bodyPr wrap="square" anchor="t">
            <a:spAutoFit/>
          </a:bodyPr>
          <a:p>
            <a:pPr algn="just" defTabSz="914400">
              <a:lnSpc>
                <a:spcPct val="14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企业用户填写</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统一社会信用代码（十八位）</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，字母必须为大写；然后选择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获取企业信息</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，系统自动显示企业法人、企业注册地。录入法人手机号和身份证号，上传企业营业执照。</a:t>
            </a:r>
            <a:endParaRPr lang="en-US" altLang="zh-CN" sz="2000" b="1" dirty="0">
              <a:latin typeface="黑体" panose="02010609060101010101" pitchFamily="1" charset="-122"/>
              <a:ea typeface="黑体" panose="02010609060101010101" pitchFamily="1" charset="-122"/>
            </a:endParaRPr>
          </a:p>
        </p:txBody>
      </p:sp>
      <p:pic>
        <p:nvPicPr>
          <p:cNvPr id="71688" name="内容占位符 1"/>
          <p:cNvPicPr>
            <a:picLocks noGrp="1" noChangeAspect="1"/>
          </p:cNvPicPr>
          <p:nvPr>
            <p:ph type="subTitle"/>
          </p:nvPr>
        </p:nvPicPr>
        <p:blipFill>
          <a:blip r:embed="rId2"/>
          <a:stretch>
            <a:fillRect/>
          </a:stretch>
        </p:blipFill>
        <p:spPr>
          <a:xfrm>
            <a:off x="10707688" y="41275"/>
            <a:ext cx="1431925" cy="936625"/>
          </a:xfrm>
        </p:spPr>
      </p:pic>
      <p:sp>
        <p:nvSpPr>
          <p:cNvPr id="71689"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71690" name="图片 3"/>
          <p:cNvPicPr>
            <a:picLocks noChangeAspect="1"/>
          </p:cNvPicPr>
          <p:nvPr/>
        </p:nvPicPr>
        <p:blipFill>
          <a:blip r:embed="rId3"/>
          <a:stretch>
            <a:fillRect/>
          </a:stretch>
        </p:blipFill>
        <p:spPr>
          <a:xfrm>
            <a:off x="1468120" y="2120583"/>
            <a:ext cx="8839200" cy="4687887"/>
          </a:xfrm>
          <a:prstGeom prst="rect">
            <a:avLst/>
          </a:prstGeom>
          <a:noFill/>
          <a:ln w="9525">
            <a:noFill/>
          </a:ln>
        </p:spPr>
      </p:pic>
      <p:sp>
        <p:nvSpPr>
          <p:cNvPr id="71691" name="矩形 66"/>
          <p:cNvSpPr/>
          <p:nvPr/>
        </p:nvSpPr>
        <p:spPr>
          <a:xfrm>
            <a:off x="6664325" y="3178175"/>
            <a:ext cx="1166813" cy="6016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2706"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二、完善注册信息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2707"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2708"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2709"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2710"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72711" name="文本框 9230"/>
          <p:cNvSpPr txBox="1"/>
          <p:nvPr/>
        </p:nvSpPr>
        <p:spPr>
          <a:xfrm>
            <a:off x="1182688" y="736600"/>
            <a:ext cx="9623425" cy="706438"/>
          </a:xfrm>
          <a:prstGeom prst="rect">
            <a:avLst/>
          </a:prstGeom>
          <a:noFill/>
          <a:ln w="9525">
            <a:noFill/>
          </a:ln>
        </p:spPr>
        <p:txBody>
          <a:bodyPr wrap="square" anchor="t">
            <a:spAutoFit/>
          </a:bodyPr>
          <a:p>
            <a:pPr algn="just" defTabSz="914400">
              <a:lnSpc>
                <a:spcPct val="20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全部填写完成后，选择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保存</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下一步</a:t>
            </a:r>
            <a:r>
              <a:rPr lang="en-US" altLang="zh-CN" sz="2000" b="1" dirty="0">
                <a:latin typeface="黑体" panose="02010609060101010101" pitchFamily="1" charset="-122"/>
                <a:ea typeface="黑体" panose="02010609060101010101" pitchFamily="1" charset="-122"/>
              </a:rPr>
              <a:t>”</a:t>
            </a:r>
            <a:endParaRPr lang="en-US" altLang="zh-CN" sz="2000" b="1" dirty="0">
              <a:latin typeface="黑体" panose="02010609060101010101" pitchFamily="1" charset="-122"/>
              <a:ea typeface="黑体" panose="02010609060101010101" pitchFamily="1" charset="-122"/>
            </a:endParaRPr>
          </a:p>
        </p:txBody>
      </p:sp>
      <p:pic>
        <p:nvPicPr>
          <p:cNvPr id="72712" name="内容占位符 1"/>
          <p:cNvPicPr>
            <a:picLocks noGrp="1" noChangeAspect="1"/>
          </p:cNvPicPr>
          <p:nvPr>
            <p:ph type="subTitle"/>
          </p:nvPr>
        </p:nvPicPr>
        <p:blipFill>
          <a:blip r:embed="rId2"/>
          <a:stretch>
            <a:fillRect/>
          </a:stretch>
        </p:blipFill>
        <p:spPr>
          <a:xfrm>
            <a:off x="10707688" y="41275"/>
            <a:ext cx="1431925" cy="936625"/>
          </a:xfrm>
        </p:spPr>
      </p:pic>
      <p:sp>
        <p:nvSpPr>
          <p:cNvPr id="72713"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72714" name="图片 3"/>
          <p:cNvPicPr>
            <a:picLocks noChangeAspect="1"/>
          </p:cNvPicPr>
          <p:nvPr/>
        </p:nvPicPr>
        <p:blipFill>
          <a:blip r:embed="rId3"/>
          <a:stretch>
            <a:fillRect/>
          </a:stretch>
        </p:blipFill>
        <p:spPr>
          <a:xfrm>
            <a:off x="1182688" y="1760538"/>
            <a:ext cx="9712325" cy="4730750"/>
          </a:xfrm>
          <a:prstGeom prst="rect">
            <a:avLst/>
          </a:prstGeom>
          <a:noFill/>
          <a:ln w="9525">
            <a:noFill/>
          </a:ln>
        </p:spPr>
      </p:pic>
      <p:sp>
        <p:nvSpPr>
          <p:cNvPr id="72715" name="矩形 66"/>
          <p:cNvSpPr/>
          <p:nvPr/>
        </p:nvSpPr>
        <p:spPr>
          <a:xfrm>
            <a:off x="9032875" y="5889625"/>
            <a:ext cx="1862138" cy="6016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3730"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二、完善注册信息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3731"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3732"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3733"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3734"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73735" name="文本框 9230"/>
          <p:cNvSpPr txBox="1"/>
          <p:nvPr/>
        </p:nvSpPr>
        <p:spPr>
          <a:xfrm>
            <a:off x="1182688" y="736600"/>
            <a:ext cx="9623425" cy="1137285"/>
          </a:xfrm>
          <a:prstGeom prst="rect">
            <a:avLst/>
          </a:prstGeom>
          <a:noFill/>
          <a:ln w="9525">
            <a:noFill/>
          </a:ln>
        </p:spPr>
        <p:txBody>
          <a:bodyPr wrap="square" anchor="t">
            <a:spAutoFit/>
          </a:bodyPr>
          <a:p>
            <a:pPr algn="just" defTabSz="914400">
              <a:lnSpc>
                <a:spcPct val="17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下一步</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后，完善企业基本信息后选择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保存</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。如果填写有问题，系统会自动提示，如没有问题，选择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提交</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a:t>
            </a:r>
            <a:endParaRPr lang="zh-CN" altLang="en-US" sz="2000" b="1" dirty="0">
              <a:latin typeface="黑体" panose="02010609060101010101" pitchFamily="1" charset="-122"/>
              <a:ea typeface="黑体" panose="02010609060101010101" pitchFamily="1" charset="-122"/>
            </a:endParaRPr>
          </a:p>
        </p:txBody>
      </p:sp>
      <p:pic>
        <p:nvPicPr>
          <p:cNvPr id="73736" name="内容占位符 1"/>
          <p:cNvPicPr>
            <a:picLocks noGrp="1" noChangeAspect="1"/>
          </p:cNvPicPr>
          <p:nvPr>
            <p:ph type="subTitle"/>
          </p:nvPr>
        </p:nvPicPr>
        <p:blipFill>
          <a:blip r:embed="rId2"/>
          <a:stretch>
            <a:fillRect/>
          </a:stretch>
        </p:blipFill>
        <p:spPr>
          <a:xfrm>
            <a:off x="10707688" y="41275"/>
            <a:ext cx="1431925" cy="936625"/>
          </a:xfrm>
        </p:spPr>
      </p:pic>
      <p:sp>
        <p:nvSpPr>
          <p:cNvPr id="73737"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73738" name="图片 4"/>
          <p:cNvPicPr>
            <a:picLocks noChangeAspect="1"/>
          </p:cNvPicPr>
          <p:nvPr/>
        </p:nvPicPr>
        <p:blipFill>
          <a:blip r:embed="rId3"/>
          <a:stretch>
            <a:fillRect/>
          </a:stretch>
        </p:blipFill>
        <p:spPr>
          <a:xfrm>
            <a:off x="1577975" y="1936750"/>
            <a:ext cx="8445500" cy="4784725"/>
          </a:xfrm>
          <a:prstGeom prst="rect">
            <a:avLst/>
          </a:prstGeom>
          <a:noFill/>
          <a:ln w="9525">
            <a:noFill/>
          </a:ln>
        </p:spPr>
      </p:pic>
      <p:sp>
        <p:nvSpPr>
          <p:cNvPr id="73739" name="矩形 66"/>
          <p:cNvSpPr/>
          <p:nvPr/>
        </p:nvSpPr>
        <p:spPr>
          <a:xfrm>
            <a:off x="7105650" y="6119813"/>
            <a:ext cx="2917825" cy="757237"/>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4754"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二、完善注册信息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4755"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4756"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4757"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4758"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74759" name="内容占位符 1"/>
          <p:cNvPicPr>
            <a:picLocks noGrp="1" noChangeAspect="1"/>
          </p:cNvPicPr>
          <p:nvPr>
            <p:ph type="subTitle"/>
          </p:nvPr>
        </p:nvPicPr>
        <p:blipFill>
          <a:blip r:embed="rId2"/>
          <a:stretch>
            <a:fillRect/>
          </a:stretch>
        </p:blipFill>
        <p:spPr>
          <a:xfrm>
            <a:off x="10707688" y="41275"/>
            <a:ext cx="1431925" cy="936625"/>
          </a:xfrm>
        </p:spPr>
      </p:pic>
      <p:sp>
        <p:nvSpPr>
          <p:cNvPr id="74760"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74761" name="图片 2"/>
          <p:cNvPicPr>
            <a:picLocks noChangeAspect="1"/>
          </p:cNvPicPr>
          <p:nvPr/>
        </p:nvPicPr>
        <p:blipFill>
          <a:blip r:embed="rId3"/>
          <a:stretch>
            <a:fillRect/>
          </a:stretch>
        </p:blipFill>
        <p:spPr>
          <a:xfrm>
            <a:off x="2692400" y="2305050"/>
            <a:ext cx="6894513" cy="4416425"/>
          </a:xfrm>
          <a:prstGeom prst="rect">
            <a:avLst/>
          </a:prstGeom>
          <a:noFill/>
          <a:ln w="9525">
            <a:noFill/>
          </a:ln>
        </p:spPr>
      </p:pic>
      <p:sp>
        <p:nvSpPr>
          <p:cNvPr id="74762" name="矩形 66"/>
          <p:cNvSpPr/>
          <p:nvPr/>
        </p:nvSpPr>
        <p:spPr>
          <a:xfrm>
            <a:off x="3725863" y="4521200"/>
            <a:ext cx="1781175" cy="755650"/>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74763" name="文本框 9230"/>
          <p:cNvSpPr txBox="1"/>
          <p:nvPr/>
        </p:nvSpPr>
        <p:spPr>
          <a:xfrm>
            <a:off x="1182688" y="736600"/>
            <a:ext cx="9623425" cy="1630363"/>
          </a:xfrm>
          <a:prstGeom prst="rect">
            <a:avLst/>
          </a:prstGeom>
          <a:noFill/>
          <a:ln w="9525">
            <a:noFill/>
          </a:ln>
        </p:spPr>
        <p:txBody>
          <a:bodyPr wrap="square" anchor="t">
            <a:spAutoFit/>
          </a:bodyPr>
          <a:p>
            <a:pPr algn="just" defTabSz="914400">
              <a:lnSpc>
                <a:spcPct val="15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提交</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后，可选择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填写评价信息表</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a:t>
            </a:r>
            <a:endParaRPr lang="zh-CN" altLang="en-US" sz="2000" b="1" dirty="0">
              <a:latin typeface="黑体" panose="02010609060101010101" pitchFamily="1" charset="-122"/>
              <a:ea typeface="黑体" panose="02010609060101010101" pitchFamily="1" charset="-122"/>
            </a:endParaRPr>
          </a:p>
          <a:p>
            <a:pPr algn="just" defTabSz="914400">
              <a:lnSpc>
                <a:spcPct val="150000"/>
              </a:lnSpc>
              <a:spcBef>
                <a:spcPts val="600"/>
              </a:spcBef>
              <a:spcAft>
                <a:spcPts val="600"/>
              </a:spcAft>
            </a:pPr>
            <a:r>
              <a:rPr lang="zh-CN" altLang="en-US" sz="2000" b="1" dirty="0">
                <a:solidFill>
                  <a:srgbClr val="FFFF00"/>
                </a:solidFill>
                <a:latin typeface="黑体" panose="02010609060101010101" pitchFamily="1" charset="-122"/>
                <a:ea typeface="黑体" panose="02010609060101010101" pitchFamily="1" charset="-122"/>
              </a:rPr>
              <a:t>如注册信息被审核通过后，可用企业社会信用代码和注册时的密码进行登录，方可进行企业自评信息的提交及其他功能的操作。</a:t>
            </a:r>
            <a:endParaRPr lang="zh-CN" altLang="en-US" sz="2000" b="1" dirty="0">
              <a:solidFill>
                <a:srgbClr val="FFFF00"/>
              </a:solidFill>
              <a:latin typeface="黑体" panose="02010609060101010101" pitchFamily="1" charset="-122"/>
              <a:ea typeface="黑体" panose="02010609060101010101" pitchFamily="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5778"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5779"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5780"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5781"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5782"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75783" name="内容占位符 1"/>
          <p:cNvPicPr>
            <a:picLocks noGrp="1" noChangeAspect="1"/>
          </p:cNvPicPr>
          <p:nvPr>
            <p:ph type="subTitle"/>
          </p:nvPr>
        </p:nvPicPr>
        <p:blipFill>
          <a:blip r:embed="rId2"/>
          <a:stretch>
            <a:fillRect/>
          </a:stretch>
        </p:blipFill>
        <p:spPr>
          <a:xfrm>
            <a:off x="10707688" y="41275"/>
            <a:ext cx="1431925" cy="936625"/>
          </a:xfrm>
        </p:spPr>
      </p:pic>
      <p:sp>
        <p:nvSpPr>
          <p:cNvPr id="75784"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75785" name="图片 4"/>
          <p:cNvPicPr>
            <a:picLocks noChangeAspect="1"/>
          </p:cNvPicPr>
          <p:nvPr/>
        </p:nvPicPr>
        <p:blipFill>
          <a:blip r:embed="rId3"/>
          <a:stretch>
            <a:fillRect/>
          </a:stretch>
        </p:blipFill>
        <p:spPr>
          <a:xfrm>
            <a:off x="1725613" y="2397125"/>
            <a:ext cx="8982075" cy="4324350"/>
          </a:xfrm>
          <a:prstGeom prst="rect">
            <a:avLst/>
          </a:prstGeom>
          <a:noFill/>
          <a:ln w="9525">
            <a:noFill/>
          </a:ln>
        </p:spPr>
      </p:pic>
      <p:sp>
        <p:nvSpPr>
          <p:cNvPr id="75786" name="矩形 66"/>
          <p:cNvSpPr/>
          <p:nvPr/>
        </p:nvSpPr>
        <p:spPr>
          <a:xfrm>
            <a:off x="1833563" y="4321175"/>
            <a:ext cx="1430337" cy="4746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75787" name="文本框 9230"/>
          <p:cNvSpPr txBox="1"/>
          <p:nvPr/>
        </p:nvSpPr>
        <p:spPr>
          <a:xfrm>
            <a:off x="1182688" y="736600"/>
            <a:ext cx="9623425" cy="1660525"/>
          </a:xfrm>
          <a:prstGeom prst="rect">
            <a:avLst/>
          </a:prstGeom>
          <a:noFill/>
          <a:ln w="9525">
            <a:noFill/>
          </a:ln>
        </p:spPr>
        <p:txBody>
          <a:bodyPr wrap="square" anchor="t">
            <a:spAutoFit/>
          </a:bodyPr>
          <a:p>
            <a:pPr algn="just" defTabSz="914400">
              <a:lnSpc>
                <a:spcPct val="17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在企业提交注册登记信息后，可填写企业评价信息表，</a:t>
            </a:r>
            <a:r>
              <a:rPr lang="zh-CN" altLang="en-US" sz="2000" b="1" dirty="0">
                <a:solidFill>
                  <a:srgbClr val="FFFF00"/>
                </a:solidFill>
                <a:latin typeface="黑体" panose="02010609060101010101" pitchFamily="1" charset="-122"/>
                <a:ea typeface="黑体" panose="02010609060101010101" pitchFamily="1" charset="-122"/>
              </a:rPr>
              <a:t>在企业注册登记信息通过之前，企业评价信息表只允许填写不予许提交。</a:t>
            </a:r>
            <a:r>
              <a:rPr lang="zh-CN" altLang="en-US" sz="2000" b="1" dirty="0">
                <a:latin typeface="黑体" panose="02010609060101010101" pitchFamily="1" charset="-122"/>
                <a:ea typeface="黑体" panose="02010609060101010101" pitchFamily="1" charset="-122"/>
              </a:rPr>
              <a:t>点击左侧【评价信息】，进入企业评价信息表页面，如下图所示：</a:t>
            </a:r>
            <a:endParaRPr lang="zh-CN" altLang="en-US" sz="2000" b="1" dirty="0">
              <a:latin typeface="黑体" panose="02010609060101010101" pitchFamily="1" charset="-122"/>
              <a:ea typeface="黑体" panose="02010609060101010101" pitchFamily="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6802"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6803"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6804"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6805"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6806"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76807" name="文本框 9230"/>
          <p:cNvSpPr txBox="1"/>
          <p:nvPr/>
        </p:nvSpPr>
        <p:spPr>
          <a:xfrm>
            <a:off x="1182688" y="736600"/>
            <a:ext cx="9623425" cy="706438"/>
          </a:xfrm>
          <a:prstGeom prst="rect">
            <a:avLst/>
          </a:prstGeom>
          <a:noFill/>
          <a:ln w="9525">
            <a:noFill/>
          </a:ln>
        </p:spPr>
        <p:txBody>
          <a:bodyPr wrap="square" anchor="t">
            <a:spAutoFit/>
          </a:bodyPr>
          <a:p>
            <a:pPr algn="just" defTabSz="914400">
              <a:lnSpc>
                <a:spcPct val="20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点击</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评价信息表</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＋新增评价信息表</a:t>
            </a:r>
            <a:r>
              <a:rPr lang="en-US" altLang="zh-CN" sz="2000" b="1" dirty="0">
                <a:latin typeface="黑体" panose="02010609060101010101" pitchFamily="1" charset="-122"/>
                <a:ea typeface="黑体" panose="02010609060101010101" pitchFamily="1" charset="-122"/>
              </a:rPr>
              <a:t>”</a:t>
            </a:r>
            <a:endParaRPr lang="en-US" altLang="zh-CN" sz="2000" b="1" dirty="0">
              <a:latin typeface="黑体" panose="02010609060101010101" pitchFamily="1" charset="-122"/>
              <a:ea typeface="黑体" panose="02010609060101010101" pitchFamily="1" charset="-122"/>
            </a:endParaRPr>
          </a:p>
        </p:txBody>
      </p:sp>
      <p:pic>
        <p:nvPicPr>
          <p:cNvPr id="76808" name="内容占位符 1"/>
          <p:cNvPicPr>
            <a:picLocks noGrp="1" noChangeAspect="1"/>
          </p:cNvPicPr>
          <p:nvPr>
            <p:ph type="subTitle"/>
          </p:nvPr>
        </p:nvPicPr>
        <p:blipFill>
          <a:blip r:embed="rId2"/>
          <a:stretch>
            <a:fillRect/>
          </a:stretch>
        </p:blipFill>
        <p:spPr>
          <a:xfrm>
            <a:off x="10707688" y="41275"/>
            <a:ext cx="1431925" cy="936625"/>
          </a:xfrm>
        </p:spPr>
      </p:pic>
      <p:sp>
        <p:nvSpPr>
          <p:cNvPr id="76809"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76810" name="图片 2"/>
          <p:cNvPicPr>
            <a:picLocks noChangeAspect="1"/>
          </p:cNvPicPr>
          <p:nvPr/>
        </p:nvPicPr>
        <p:blipFill>
          <a:blip r:embed="rId3"/>
          <a:stretch>
            <a:fillRect/>
          </a:stretch>
        </p:blipFill>
        <p:spPr>
          <a:xfrm>
            <a:off x="1222375" y="1639888"/>
            <a:ext cx="9485313" cy="5081587"/>
          </a:xfrm>
          <a:prstGeom prst="rect">
            <a:avLst/>
          </a:prstGeom>
          <a:noFill/>
          <a:ln w="9525">
            <a:noFill/>
          </a:ln>
        </p:spPr>
      </p:pic>
      <p:sp>
        <p:nvSpPr>
          <p:cNvPr id="76811" name="矩形 66"/>
          <p:cNvSpPr/>
          <p:nvPr/>
        </p:nvSpPr>
        <p:spPr>
          <a:xfrm>
            <a:off x="9123363" y="3556000"/>
            <a:ext cx="1430337" cy="825500"/>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76812" name="矩形 66"/>
          <p:cNvSpPr/>
          <p:nvPr/>
        </p:nvSpPr>
        <p:spPr>
          <a:xfrm>
            <a:off x="1322388" y="4530725"/>
            <a:ext cx="1062037" cy="6254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7826"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7827"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7828"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7829"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7830"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77831" name="文本框 9230"/>
          <p:cNvSpPr txBox="1"/>
          <p:nvPr/>
        </p:nvSpPr>
        <p:spPr>
          <a:xfrm>
            <a:off x="1182688" y="736600"/>
            <a:ext cx="9623425" cy="706438"/>
          </a:xfrm>
          <a:prstGeom prst="rect">
            <a:avLst/>
          </a:prstGeom>
          <a:noFill/>
          <a:ln w="9525">
            <a:noFill/>
          </a:ln>
        </p:spPr>
        <p:txBody>
          <a:bodyPr wrap="square" anchor="t">
            <a:spAutoFit/>
          </a:bodyPr>
          <a:p>
            <a:pPr algn="just" defTabSz="914400">
              <a:lnSpc>
                <a:spcPct val="20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＋新增评价信息表</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后，了解填报说明，然后选择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下一步</a:t>
            </a:r>
            <a:r>
              <a:rPr lang="en-US" altLang="zh-CN" sz="2000" b="1" dirty="0">
                <a:latin typeface="黑体" panose="02010609060101010101" pitchFamily="1" charset="-122"/>
                <a:ea typeface="黑体" panose="02010609060101010101" pitchFamily="1" charset="-122"/>
              </a:rPr>
              <a:t>”</a:t>
            </a:r>
            <a:endParaRPr lang="en-US" altLang="zh-CN" sz="2000" b="1" dirty="0">
              <a:latin typeface="黑体" panose="02010609060101010101" pitchFamily="1" charset="-122"/>
              <a:ea typeface="黑体" panose="02010609060101010101" pitchFamily="1" charset="-122"/>
            </a:endParaRPr>
          </a:p>
        </p:txBody>
      </p:sp>
      <p:pic>
        <p:nvPicPr>
          <p:cNvPr id="77832" name="内容占位符 1"/>
          <p:cNvPicPr>
            <a:picLocks noGrp="1" noChangeAspect="1"/>
          </p:cNvPicPr>
          <p:nvPr>
            <p:ph type="subTitle"/>
          </p:nvPr>
        </p:nvPicPr>
        <p:blipFill>
          <a:blip r:embed="rId2"/>
          <a:stretch>
            <a:fillRect/>
          </a:stretch>
        </p:blipFill>
        <p:spPr>
          <a:xfrm>
            <a:off x="10707688" y="41275"/>
            <a:ext cx="1431925" cy="936625"/>
          </a:xfrm>
        </p:spPr>
      </p:pic>
      <p:sp>
        <p:nvSpPr>
          <p:cNvPr id="77833"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77834" name="图片 4"/>
          <p:cNvPicPr>
            <a:picLocks noChangeAspect="1"/>
          </p:cNvPicPr>
          <p:nvPr/>
        </p:nvPicPr>
        <p:blipFill>
          <a:blip r:embed="rId3"/>
          <a:stretch>
            <a:fillRect/>
          </a:stretch>
        </p:blipFill>
        <p:spPr>
          <a:xfrm>
            <a:off x="2105025" y="1444625"/>
            <a:ext cx="7981950" cy="5276850"/>
          </a:xfrm>
          <a:prstGeom prst="rect">
            <a:avLst/>
          </a:prstGeom>
          <a:noFill/>
          <a:ln w="9525">
            <a:noFill/>
          </a:ln>
        </p:spPr>
      </p:pic>
      <p:sp>
        <p:nvSpPr>
          <p:cNvPr id="77835" name="矩形 66"/>
          <p:cNvSpPr/>
          <p:nvPr/>
        </p:nvSpPr>
        <p:spPr>
          <a:xfrm>
            <a:off x="8940800" y="6096000"/>
            <a:ext cx="1146175" cy="6254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8850"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8851"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8852"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8853"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8854"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78855" name="文本框 9230"/>
          <p:cNvSpPr txBox="1"/>
          <p:nvPr/>
        </p:nvSpPr>
        <p:spPr>
          <a:xfrm>
            <a:off x="1182688" y="736600"/>
            <a:ext cx="9623425" cy="706438"/>
          </a:xfrm>
          <a:prstGeom prst="rect">
            <a:avLst/>
          </a:prstGeom>
          <a:noFill/>
          <a:ln w="9525">
            <a:noFill/>
          </a:ln>
        </p:spPr>
        <p:txBody>
          <a:bodyPr wrap="square" anchor="t">
            <a:spAutoFit/>
          </a:bodyPr>
          <a:p>
            <a:pPr algn="just" defTabSz="914400">
              <a:lnSpc>
                <a:spcPct val="20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下一步</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后录入企业评价信息表</a:t>
            </a:r>
            <a:endParaRPr lang="zh-CN" altLang="en-US" sz="2000" b="1" dirty="0">
              <a:latin typeface="黑体" panose="02010609060101010101" pitchFamily="1" charset="-122"/>
              <a:ea typeface="黑体" panose="02010609060101010101" pitchFamily="1" charset="-122"/>
            </a:endParaRPr>
          </a:p>
        </p:txBody>
      </p:sp>
      <p:pic>
        <p:nvPicPr>
          <p:cNvPr id="78856" name="内容占位符 1"/>
          <p:cNvPicPr>
            <a:picLocks noGrp="1" noChangeAspect="1"/>
          </p:cNvPicPr>
          <p:nvPr>
            <p:ph type="subTitle"/>
          </p:nvPr>
        </p:nvPicPr>
        <p:blipFill>
          <a:blip r:embed="rId2"/>
          <a:stretch>
            <a:fillRect/>
          </a:stretch>
        </p:blipFill>
        <p:spPr>
          <a:xfrm>
            <a:off x="10707688" y="41275"/>
            <a:ext cx="1431925" cy="936625"/>
          </a:xfrm>
        </p:spPr>
      </p:pic>
      <p:sp>
        <p:nvSpPr>
          <p:cNvPr id="78857"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78858" name="矩形 66"/>
          <p:cNvSpPr/>
          <p:nvPr/>
        </p:nvSpPr>
        <p:spPr>
          <a:xfrm>
            <a:off x="8940800" y="6096000"/>
            <a:ext cx="1146175" cy="6254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78859" name="图片 1"/>
          <p:cNvPicPr>
            <a:picLocks noChangeAspect="1"/>
          </p:cNvPicPr>
          <p:nvPr/>
        </p:nvPicPr>
        <p:blipFill>
          <a:blip r:embed="rId3"/>
          <a:stretch>
            <a:fillRect/>
          </a:stretch>
        </p:blipFill>
        <p:spPr>
          <a:xfrm>
            <a:off x="1431925" y="1377950"/>
            <a:ext cx="9245600" cy="5343525"/>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9874"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9875"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9876"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9877"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9878"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79879" name="文本框 9230"/>
          <p:cNvSpPr txBox="1"/>
          <p:nvPr/>
        </p:nvSpPr>
        <p:spPr>
          <a:xfrm>
            <a:off x="1150938" y="709613"/>
            <a:ext cx="9890125" cy="70643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录入企业评价信息表，知识产权栏不用录入，选择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获取知识产权信息</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后自动提取</a:t>
            </a:r>
            <a:endParaRPr lang="zh-CN" altLang="en-US" sz="2000" b="1" dirty="0">
              <a:latin typeface="黑体" panose="02010609060101010101" pitchFamily="1" charset="-122"/>
              <a:ea typeface="黑体" panose="02010609060101010101" pitchFamily="1" charset="-122"/>
            </a:endParaRPr>
          </a:p>
        </p:txBody>
      </p:sp>
      <p:pic>
        <p:nvPicPr>
          <p:cNvPr id="79880" name="内容占位符 1"/>
          <p:cNvPicPr>
            <a:picLocks noGrp="1" noChangeAspect="1"/>
          </p:cNvPicPr>
          <p:nvPr>
            <p:ph type="subTitle"/>
          </p:nvPr>
        </p:nvPicPr>
        <p:blipFill>
          <a:blip r:embed="rId2"/>
          <a:stretch>
            <a:fillRect/>
          </a:stretch>
        </p:blipFill>
        <p:spPr>
          <a:xfrm>
            <a:off x="10707688" y="41275"/>
            <a:ext cx="1431925" cy="936625"/>
          </a:xfrm>
        </p:spPr>
      </p:pic>
      <p:sp>
        <p:nvSpPr>
          <p:cNvPr id="79881"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79882" name="矩形 66"/>
          <p:cNvSpPr/>
          <p:nvPr/>
        </p:nvSpPr>
        <p:spPr>
          <a:xfrm>
            <a:off x="8940800" y="6096000"/>
            <a:ext cx="1146175" cy="6254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79883" name="图片 3"/>
          <p:cNvPicPr>
            <a:picLocks noChangeAspect="1"/>
          </p:cNvPicPr>
          <p:nvPr/>
        </p:nvPicPr>
        <p:blipFill>
          <a:blip r:embed="rId3"/>
          <a:stretch>
            <a:fillRect/>
          </a:stretch>
        </p:blipFill>
        <p:spPr>
          <a:xfrm>
            <a:off x="1562100" y="1571625"/>
            <a:ext cx="8899525" cy="5149850"/>
          </a:xfrm>
          <a:prstGeom prst="rect">
            <a:avLst/>
          </a:prstGeom>
          <a:noFill/>
          <a:ln w="9525">
            <a:noFill/>
          </a:ln>
        </p:spPr>
      </p:pic>
      <p:sp>
        <p:nvSpPr>
          <p:cNvPr id="79884" name="矩形 66"/>
          <p:cNvSpPr/>
          <p:nvPr/>
        </p:nvSpPr>
        <p:spPr>
          <a:xfrm>
            <a:off x="8940800" y="1571625"/>
            <a:ext cx="1520825" cy="62388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80898"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80899"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0900"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0901" name="圆角矩形 9218"/>
          <p:cNvSpPr/>
          <p:nvPr/>
        </p:nvSpPr>
        <p:spPr>
          <a:xfrm>
            <a:off x="83820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80902"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80903" name="文本框 9230"/>
          <p:cNvSpPr txBox="1"/>
          <p:nvPr/>
        </p:nvSpPr>
        <p:spPr>
          <a:xfrm>
            <a:off x="1150938" y="709613"/>
            <a:ext cx="9890125" cy="70643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获取知识产权信息</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后自动提取企业已有的知识产权，点</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添加</a:t>
            </a:r>
            <a:r>
              <a:rPr lang="en-US" altLang="zh-CN" sz="2000" b="1" dirty="0">
                <a:latin typeface="黑体" panose="02010609060101010101" pitchFamily="1" charset="-122"/>
                <a:ea typeface="黑体" panose="02010609060101010101" pitchFamily="1" charset="-122"/>
              </a:rPr>
              <a:t>”</a:t>
            </a:r>
            <a:endParaRPr lang="en-US" altLang="zh-CN" sz="2000" b="1" dirty="0">
              <a:latin typeface="黑体" panose="02010609060101010101" pitchFamily="1" charset="-122"/>
              <a:ea typeface="黑体" panose="02010609060101010101" pitchFamily="1" charset="-122"/>
            </a:endParaRPr>
          </a:p>
        </p:txBody>
      </p:sp>
      <p:pic>
        <p:nvPicPr>
          <p:cNvPr id="80904" name="内容占位符 1"/>
          <p:cNvPicPr>
            <a:picLocks noGrp="1" noChangeAspect="1"/>
          </p:cNvPicPr>
          <p:nvPr>
            <p:ph type="subTitle"/>
          </p:nvPr>
        </p:nvPicPr>
        <p:blipFill>
          <a:blip r:embed="rId2"/>
          <a:stretch>
            <a:fillRect/>
          </a:stretch>
        </p:blipFill>
        <p:spPr>
          <a:xfrm>
            <a:off x="10707688" y="41275"/>
            <a:ext cx="1431925" cy="936625"/>
          </a:xfrm>
        </p:spPr>
      </p:pic>
      <p:sp>
        <p:nvSpPr>
          <p:cNvPr id="80905"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80906" name="矩形 66"/>
          <p:cNvSpPr/>
          <p:nvPr/>
        </p:nvSpPr>
        <p:spPr>
          <a:xfrm>
            <a:off x="1441450" y="2543175"/>
            <a:ext cx="1146175" cy="6254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80907" name="矩形 66"/>
          <p:cNvSpPr/>
          <p:nvPr/>
        </p:nvSpPr>
        <p:spPr>
          <a:xfrm>
            <a:off x="1441450" y="2543175"/>
            <a:ext cx="1069975" cy="62388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80908" name="图片 2"/>
          <p:cNvPicPr>
            <a:picLocks noChangeAspect="1"/>
          </p:cNvPicPr>
          <p:nvPr/>
        </p:nvPicPr>
        <p:blipFill>
          <a:blip r:embed="rId3"/>
          <a:stretch>
            <a:fillRect/>
          </a:stretch>
        </p:blipFill>
        <p:spPr>
          <a:xfrm>
            <a:off x="1352550" y="1895475"/>
            <a:ext cx="9486900" cy="407670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63491"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3492"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3493" name="圆角矩形 9218"/>
          <p:cNvSpPr/>
          <p:nvPr/>
        </p:nvSpPr>
        <p:spPr>
          <a:xfrm>
            <a:off x="757238" y="1012825"/>
            <a:ext cx="10399712"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63494" name="内容占位符 1"/>
          <p:cNvPicPr>
            <a:picLocks noGrp="1" noChangeAspect="1"/>
          </p:cNvPicPr>
          <p:nvPr>
            <p:ph type="subTitle"/>
          </p:nvPr>
        </p:nvPicPr>
        <p:blipFill>
          <a:blip r:embed="rId1"/>
          <a:stretch>
            <a:fillRect/>
          </a:stretch>
        </p:blipFill>
        <p:spPr>
          <a:xfrm>
            <a:off x="10707688" y="41275"/>
            <a:ext cx="1431925" cy="936625"/>
          </a:xfrm>
        </p:spPr>
      </p:pic>
      <p:sp>
        <p:nvSpPr>
          <p:cNvPr id="63495"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63496" name="图片 2"/>
          <p:cNvPicPr>
            <a:picLocks noChangeAspect="1"/>
          </p:cNvPicPr>
          <p:nvPr/>
        </p:nvPicPr>
        <p:blipFill>
          <a:blip r:embed="rId2"/>
          <a:stretch>
            <a:fillRect/>
          </a:stretch>
        </p:blipFill>
        <p:spPr>
          <a:xfrm>
            <a:off x="3581400" y="2638425"/>
            <a:ext cx="7031038" cy="4337050"/>
          </a:xfrm>
          <a:prstGeom prst="rect">
            <a:avLst/>
          </a:prstGeom>
          <a:noFill/>
          <a:ln w="9525">
            <a:noFill/>
          </a:ln>
        </p:spPr>
      </p:pic>
      <p:sp>
        <p:nvSpPr>
          <p:cNvPr id="63497" name="矩形 66"/>
          <p:cNvSpPr/>
          <p:nvPr/>
        </p:nvSpPr>
        <p:spPr>
          <a:xfrm>
            <a:off x="4684713" y="5262563"/>
            <a:ext cx="1212850" cy="1022350"/>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2" name="圆角矩形 1"/>
          <p:cNvSpPr/>
          <p:nvPr/>
        </p:nvSpPr>
        <p:spPr>
          <a:xfrm>
            <a:off x="1052513" y="1598613"/>
            <a:ext cx="9810750" cy="1463675"/>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base"/>
            <a:r>
              <a:rPr lang="zh-CN" altLang="zh-CN" sz="4000" strike="noStrike" noProof="1">
                <a:solidFill>
                  <a:schemeClr val="tx1"/>
                </a:solidFill>
                <a:latin typeface="黑体" panose="02010609060101010101" pitchFamily="1" charset="-122"/>
                <a:ea typeface="黑体" panose="02010609060101010101" pitchFamily="1" charset="-122"/>
              </a:rPr>
              <a:t>浏览器：</a:t>
            </a:r>
            <a:endParaRPr lang="zh-CN" altLang="zh-CN" sz="4000" strike="noStrike" noProof="1">
              <a:solidFill>
                <a:schemeClr val="tx1"/>
              </a:solidFill>
              <a:latin typeface="黑体" panose="02010609060101010101" pitchFamily="1" charset="-122"/>
              <a:ea typeface="黑体" panose="02010609060101010101" pitchFamily="1" charset="-122"/>
            </a:endParaRPr>
          </a:p>
          <a:p>
            <a:pPr algn="l" fontAlgn="base"/>
            <a:r>
              <a:rPr lang="zh-CN" altLang="en-US" sz="2800" strike="noStrike" noProof="1">
                <a:solidFill>
                  <a:schemeClr val="tx1"/>
                </a:solidFill>
                <a:latin typeface="黑体" panose="02010609060101010101" pitchFamily="1" charset="-122"/>
                <a:ea typeface="黑体" panose="02010609060101010101" pitchFamily="1" charset="-122"/>
              </a:rPr>
              <a:t>（</a:t>
            </a:r>
            <a:r>
              <a:rPr lang="en-US" altLang="zh-CN" sz="2800" strike="noStrike" noProof="1">
                <a:solidFill>
                  <a:schemeClr val="tx1"/>
                </a:solidFill>
                <a:latin typeface="黑体" panose="02010609060101010101" pitchFamily="1" charset="-122"/>
                <a:ea typeface="黑体" panose="02010609060101010101" pitchFamily="1" charset="-122"/>
              </a:rPr>
              <a:t>1</a:t>
            </a:r>
            <a:r>
              <a:rPr lang="zh-CN" altLang="en-US" sz="2800" strike="noStrike" noProof="1">
                <a:solidFill>
                  <a:schemeClr val="tx1"/>
                </a:solidFill>
                <a:latin typeface="黑体" panose="02010609060101010101" pitchFamily="1" charset="-122"/>
                <a:ea typeface="黑体" panose="02010609060101010101" pitchFamily="1" charset="-122"/>
              </a:rPr>
              <a:t>）</a:t>
            </a:r>
            <a:r>
              <a:rPr lang="en-US" altLang="zh-CN" sz="2800" strike="noStrike" noProof="1">
                <a:solidFill>
                  <a:schemeClr val="tx1"/>
                </a:solidFill>
                <a:latin typeface="黑体" panose="02010609060101010101" pitchFamily="1" charset="-122"/>
                <a:ea typeface="黑体" panose="02010609060101010101" pitchFamily="1" charset="-122"/>
              </a:rPr>
              <a:t>Google Chrome       </a:t>
            </a:r>
            <a:r>
              <a:rPr lang="zh-CN" altLang="en-US" sz="2800" strike="noStrike" noProof="1">
                <a:solidFill>
                  <a:schemeClr val="tx1"/>
                </a:solidFill>
                <a:latin typeface="黑体" panose="02010609060101010101" pitchFamily="1" charset="-122"/>
                <a:ea typeface="黑体" panose="02010609060101010101" pitchFamily="1" charset="-122"/>
              </a:rPr>
              <a:t>（</a:t>
            </a:r>
            <a:r>
              <a:rPr lang="en-US" altLang="zh-CN" sz="2800" strike="noStrike" noProof="1">
                <a:solidFill>
                  <a:schemeClr val="tx1"/>
                </a:solidFill>
                <a:latin typeface="黑体" panose="02010609060101010101" pitchFamily="1" charset="-122"/>
                <a:ea typeface="黑体" panose="02010609060101010101" pitchFamily="1" charset="-122"/>
              </a:rPr>
              <a:t>2</a:t>
            </a:r>
            <a:r>
              <a:rPr lang="zh-CN" altLang="en-US" sz="2800" strike="noStrike" noProof="1">
                <a:solidFill>
                  <a:schemeClr val="tx1"/>
                </a:solidFill>
                <a:latin typeface="黑体" panose="02010609060101010101" pitchFamily="1" charset="-122"/>
                <a:ea typeface="黑体" panose="02010609060101010101" pitchFamily="1" charset="-122"/>
              </a:rPr>
              <a:t>）</a:t>
            </a:r>
            <a:r>
              <a:rPr lang="en-US" altLang="zh-CN" sz="2800" strike="noStrike" noProof="1">
                <a:solidFill>
                  <a:schemeClr val="tx1"/>
                </a:solidFill>
                <a:latin typeface="黑体" panose="02010609060101010101" pitchFamily="1" charset="-122"/>
                <a:ea typeface="黑体" panose="02010609060101010101" pitchFamily="1" charset="-122"/>
              </a:rPr>
              <a:t>IE 11</a:t>
            </a:r>
            <a:endParaRPr lang="en-US" altLang="zh-CN" sz="2800" strike="noStrike" noProof="1">
              <a:solidFill>
                <a:schemeClr val="tx1"/>
              </a:solidFill>
              <a:latin typeface="黑体" panose="02010609060101010101" pitchFamily="1" charset="-122"/>
              <a:ea typeface="黑体" panose="02010609060101010101" pitchFamily="1" charset="-122"/>
            </a:endParaRPr>
          </a:p>
          <a:p>
            <a:pPr algn="l" fontAlgn="base"/>
            <a:r>
              <a:rPr lang="zh-CN" altLang="en-US" sz="2800" strike="noStrike" noProof="1">
                <a:solidFill>
                  <a:schemeClr val="tx1"/>
                </a:solidFill>
                <a:latin typeface="黑体" panose="02010609060101010101" pitchFamily="1" charset="-122"/>
                <a:ea typeface="黑体" panose="02010609060101010101" pitchFamily="1" charset="-122"/>
              </a:rPr>
              <a:t>（</a:t>
            </a:r>
            <a:r>
              <a:rPr lang="en-US" altLang="zh-CN" sz="2800" strike="noStrike" noProof="1">
                <a:solidFill>
                  <a:schemeClr val="tx1"/>
                </a:solidFill>
                <a:latin typeface="黑体" panose="02010609060101010101" pitchFamily="1" charset="-122"/>
                <a:ea typeface="黑体" panose="02010609060101010101" pitchFamily="1" charset="-122"/>
              </a:rPr>
              <a:t>3</a:t>
            </a:r>
            <a:r>
              <a:rPr lang="zh-CN" altLang="en-US" sz="2800" strike="noStrike" noProof="1">
                <a:solidFill>
                  <a:schemeClr val="tx1"/>
                </a:solidFill>
                <a:latin typeface="黑体" panose="02010609060101010101" pitchFamily="1" charset="-122"/>
                <a:ea typeface="黑体" panose="02010609060101010101" pitchFamily="1" charset="-122"/>
              </a:rPr>
              <a:t>）</a:t>
            </a:r>
            <a:r>
              <a:rPr lang="en-US" altLang="zh-CN" sz="2800" strike="noStrike" noProof="1">
                <a:solidFill>
                  <a:schemeClr val="tx1"/>
                </a:solidFill>
                <a:latin typeface="黑体" panose="02010609060101010101" pitchFamily="1" charset="-122"/>
                <a:ea typeface="黑体" panose="02010609060101010101" pitchFamily="1" charset="-122"/>
              </a:rPr>
              <a:t>360</a:t>
            </a:r>
            <a:r>
              <a:rPr lang="zh-CN" altLang="en-US" sz="2800" strike="noStrike" noProof="1">
                <a:solidFill>
                  <a:schemeClr val="tx1"/>
                </a:solidFill>
                <a:latin typeface="黑体" panose="02010609060101010101" pitchFamily="1" charset="-122"/>
                <a:ea typeface="黑体" panose="02010609060101010101" pitchFamily="1" charset="-122"/>
              </a:rPr>
              <a:t>极速模式（</a:t>
            </a:r>
            <a:r>
              <a:rPr lang="en-US" altLang="zh-CN" sz="2800" strike="noStrike" noProof="1">
                <a:solidFill>
                  <a:schemeClr val="tx1"/>
                </a:solidFill>
                <a:latin typeface="黑体" panose="02010609060101010101" pitchFamily="1" charset="-122"/>
                <a:ea typeface="黑体" panose="02010609060101010101" pitchFamily="1" charset="-122"/>
              </a:rPr>
              <a:t>9.1</a:t>
            </a:r>
            <a:r>
              <a:rPr lang="zh-CN" altLang="en-US" sz="2800" strike="noStrike" noProof="1">
                <a:solidFill>
                  <a:schemeClr val="tx1"/>
                </a:solidFill>
                <a:latin typeface="黑体" panose="02010609060101010101" pitchFamily="1" charset="-122"/>
                <a:ea typeface="黑体" panose="02010609060101010101" pitchFamily="1" charset="-122"/>
              </a:rPr>
              <a:t>版本或以上）、</a:t>
            </a:r>
            <a:r>
              <a:rPr lang="en-US" altLang="zh-CN" sz="2800" strike="noStrike" noProof="1">
                <a:solidFill>
                  <a:schemeClr val="tx1"/>
                </a:solidFill>
                <a:latin typeface="黑体" panose="02010609060101010101" pitchFamily="1" charset="-122"/>
                <a:ea typeface="黑体" panose="02010609060101010101" pitchFamily="1" charset="-122"/>
              </a:rPr>
              <a:t>360</a:t>
            </a:r>
            <a:r>
              <a:rPr lang="zh-CN" altLang="en-US" sz="2800" strike="noStrike" noProof="1">
                <a:solidFill>
                  <a:schemeClr val="tx1"/>
                </a:solidFill>
                <a:latin typeface="黑体" panose="02010609060101010101" pitchFamily="1" charset="-122"/>
                <a:ea typeface="黑体" panose="02010609060101010101" pitchFamily="1" charset="-122"/>
              </a:rPr>
              <a:t>兼容模式</a:t>
            </a:r>
            <a:endParaRPr lang="zh-CN" altLang="en-US" sz="2800" strike="noStrike" noProof="1">
              <a:solidFill>
                <a:schemeClr val="tx1"/>
              </a:solidFill>
              <a:latin typeface="黑体" panose="02010609060101010101" pitchFamily="1" charset="-122"/>
              <a:ea typeface="黑体" panose="02010609060101010101" pitchFamily="1" charset="-122"/>
            </a:endParaRPr>
          </a:p>
          <a:p>
            <a:pPr algn="l" fontAlgn="base"/>
            <a:r>
              <a:rPr lang="zh-CN" altLang="en-US" sz="2800" strike="noStrike" noProof="1">
                <a:solidFill>
                  <a:schemeClr val="tx1"/>
                </a:solidFill>
                <a:latin typeface="黑体" panose="02010609060101010101" pitchFamily="1" charset="-122"/>
                <a:ea typeface="黑体" panose="02010609060101010101" pitchFamily="1" charset="-122"/>
              </a:rPr>
              <a:t>（</a:t>
            </a:r>
            <a:r>
              <a:rPr lang="en-US" altLang="zh-CN" sz="2800" strike="noStrike" noProof="1">
                <a:solidFill>
                  <a:schemeClr val="tx1"/>
                </a:solidFill>
                <a:latin typeface="黑体" panose="02010609060101010101" pitchFamily="1" charset="-122"/>
                <a:ea typeface="黑体" panose="02010609060101010101" pitchFamily="1" charset="-122"/>
              </a:rPr>
              <a:t>4</a:t>
            </a:r>
            <a:r>
              <a:rPr lang="zh-CN" altLang="en-US" sz="2800" strike="noStrike" noProof="1">
                <a:solidFill>
                  <a:schemeClr val="tx1"/>
                </a:solidFill>
                <a:latin typeface="黑体" panose="02010609060101010101" pitchFamily="1" charset="-122"/>
                <a:ea typeface="黑体" panose="02010609060101010101" pitchFamily="1" charset="-122"/>
              </a:rPr>
              <a:t>）</a:t>
            </a:r>
            <a:r>
              <a:rPr lang="en-US" altLang="zh-CN" sz="2800" strike="noStrike" noProof="1">
                <a:solidFill>
                  <a:schemeClr val="tx1"/>
                </a:solidFill>
                <a:latin typeface="黑体" panose="02010609060101010101" pitchFamily="1" charset="-122"/>
                <a:ea typeface="黑体" panose="02010609060101010101" pitchFamily="1" charset="-122"/>
              </a:rPr>
              <a:t>Firefox</a:t>
            </a:r>
            <a:endParaRPr lang="en-US" altLang="zh-CN" sz="2800" strike="noStrike" noProof="1">
              <a:solidFill>
                <a:schemeClr val="tx1"/>
              </a:solidFill>
              <a:latin typeface="黑体" panose="02010609060101010101" pitchFamily="1" charset="-122"/>
              <a:ea typeface="黑体" panose="02010609060101010101" pitchFamily="1" charset="-122"/>
            </a:endParaRPr>
          </a:p>
          <a:p>
            <a:pPr algn="l" fontAlgn="base"/>
            <a:endParaRPr lang="en-US" altLang="zh-CN" sz="2800" strike="noStrike" noProof="1">
              <a:solidFill>
                <a:schemeClr val="tx1"/>
              </a:solidFill>
              <a:latin typeface="黑体" panose="02010609060101010101" pitchFamily="1" charset="-122"/>
              <a:ea typeface="黑体" panose="02010609060101010101" pitchFamily="1" charset="-122"/>
            </a:endParaRPr>
          </a:p>
          <a:p>
            <a:pPr algn="l" fontAlgn="base"/>
            <a:endParaRPr lang="en-US" altLang="zh-CN" sz="2800" strike="noStrike" noProof="1">
              <a:solidFill>
                <a:schemeClr val="tx1"/>
              </a:solidFill>
              <a:latin typeface="黑体" panose="02010609060101010101" pitchFamily="1" charset="-122"/>
              <a:ea typeface="黑体" panose="02010609060101010101" pitchFamily="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81922"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81923"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1924"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1925"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81926"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81927" name="文本框 9230"/>
          <p:cNvSpPr txBox="1"/>
          <p:nvPr/>
        </p:nvSpPr>
        <p:spPr>
          <a:xfrm>
            <a:off x="1150938" y="709613"/>
            <a:ext cx="9890125" cy="1476375"/>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获取知识产权信息</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后自动提取企业已有的知识产权，点</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添加</a:t>
            </a:r>
            <a:r>
              <a:rPr lang="en-US" altLang="zh-CN" sz="2000" b="1" dirty="0">
                <a:latin typeface="黑体" panose="02010609060101010101" pitchFamily="1" charset="-122"/>
                <a:ea typeface="黑体" panose="02010609060101010101" pitchFamily="1" charset="-122"/>
              </a:rPr>
              <a:t>”</a:t>
            </a:r>
            <a:endParaRPr lang="en-US" altLang="zh-CN" sz="2000" b="1" dirty="0">
              <a:latin typeface="黑体" panose="02010609060101010101" pitchFamily="1" charset="-122"/>
              <a:ea typeface="黑体" panose="02010609060101010101" pitchFamily="1" charset="-122"/>
            </a:endParaRPr>
          </a:p>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再选择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确定</a:t>
            </a:r>
            <a:r>
              <a:rPr lang="en-US" altLang="zh-CN" sz="2000" b="1" dirty="0">
                <a:latin typeface="黑体" panose="02010609060101010101" pitchFamily="1" charset="-122"/>
                <a:ea typeface="黑体" panose="02010609060101010101" pitchFamily="1" charset="-122"/>
              </a:rPr>
              <a:t>”</a:t>
            </a:r>
            <a:endParaRPr lang="en-US" altLang="zh-CN" sz="2000" b="1" dirty="0">
              <a:latin typeface="黑体" panose="02010609060101010101" pitchFamily="1" charset="-122"/>
              <a:ea typeface="黑体" panose="02010609060101010101" pitchFamily="1" charset="-122"/>
            </a:endParaRPr>
          </a:p>
        </p:txBody>
      </p:sp>
      <p:pic>
        <p:nvPicPr>
          <p:cNvPr id="81928" name="内容占位符 1"/>
          <p:cNvPicPr>
            <a:picLocks noGrp="1" noChangeAspect="1"/>
          </p:cNvPicPr>
          <p:nvPr>
            <p:ph type="subTitle"/>
          </p:nvPr>
        </p:nvPicPr>
        <p:blipFill>
          <a:blip r:embed="rId2"/>
          <a:stretch>
            <a:fillRect/>
          </a:stretch>
        </p:blipFill>
        <p:spPr>
          <a:xfrm>
            <a:off x="10707688" y="41275"/>
            <a:ext cx="1431925" cy="936625"/>
          </a:xfrm>
        </p:spPr>
      </p:pic>
      <p:sp>
        <p:nvSpPr>
          <p:cNvPr id="81929"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81930" name="图片 3"/>
          <p:cNvPicPr>
            <a:picLocks noChangeAspect="1"/>
          </p:cNvPicPr>
          <p:nvPr/>
        </p:nvPicPr>
        <p:blipFill>
          <a:blip r:embed="rId3"/>
          <a:stretch>
            <a:fillRect/>
          </a:stretch>
        </p:blipFill>
        <p:spPr>
          <a:xfrm>
            <a:off x="2487613" y="2625725"/>
            <a:ext cx="7011987" cy="3000375"/>
          </a:xfrm>
          <a:prstGeom prst="rect">
            <a:avLst/>
          </a:prstGeom>
          <a:noFill/>
          <a:ln w="9525">
            <a:noFill/>
          </a:ln>
        </p:spPr>
      </p:pic>
      <p:sp>
        <p:nvSpPr>
          <p:cNvPr id="81931" name="矩形 66"/>
          <p:cNvSpPr/>
          <p:nvPr/>
        </p:nvSpPr>
        <p:spPr>
          <a:xfrm>
            <a:off x="8240713" y="4703763"/>
            <a:ext cx="1068387" cy="623887"/>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82946"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82947"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2948"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2949"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82950"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82951" name="文本框 9230"/>
          <p:cNvSpPr txBox="1"/>
          <p:nvPr/>
        </p:nvSpPr>
        <p:spPr>
          <a:xfrm>
            <a:off x="1150938" y="709613"/>
            <a:ext cx="9890125" cy="1414462"/>
          </a:xfrm>
          <a:prstGeom prst="rect">
            <a:avLst/>
          </a:prstGeom>
          <a:noFill/>
          <a:ln w="9525">
            <a:noFill/>
          </a:ln>
        </p:spPr>
        <p:txBody>
          <a:bodyPr wrap="square" anchor="t">
            <a:spAutoFit/>
          </a:bodyPr>
          <a:p>
            <a:pPr algn="just" defTabSz="914400">
              <a:lnSpc>
                <a:spcPct val="190000"/>
              </a:lnSpc>
              <a:spcBef>
                <a:spcPts val="600"/>
              </a:spcBef>
              <a:spcAft>
                <a:spcPts val="600"/>
              </a:spcAft>
            </a:pP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获取知识产权信息</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后自动提取企业已有的知识产权，点</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添加</a:t>
            </a:r>
            <a:r>
              <a:rPr lang="en-US" altLang="zh-CN" sz="2000" b="1" dirty="0">
                <a:latin typeface="黑体" panose="02010609060101010101" pitchFamily="1" charset="-122"/>
                <a:ea typeface="黑体" panose="02010609060101010101" pitchFamily="1" charset="-122"/>
              </a:rPr>
              <a:t>”</a:t>
            </a:r>
            <a:endParaRPr lang="en-US" altLang="zh-CN" sz="2000" b="1" dirty="0">
              <a:latin typeface="黑体" panose="02010609060101010101" pitchFamily="1" charset="-122"/>
              <a:ea typeface="黑体" panose="02010609060101010101" pitchFamily="1" charset="-122"/>
            </a:endParaRPr>
          </a:p>
          <a:p>
            <a:pPr algn="just" defTabSz="914400">
              <a:lnSpc>
                <a:spcPct val="190000"/>
              </a:lnSpc>
              <a:spcBef>
                <a:spcPts val="600"/>
              </a:spcBef>
              <a:spcAft>
                <a:spcPts val="600"/>
              </a:spcAft>
            </a:pPr>
            <a:r>
              <a:rPr lang="zh-CN" altLang="en-US" sz="2000" b="1" dirty="0">
                <a:latin typeface="黑体" panose="02010609060101010101" pitchFamily="1" charset="-122"/>
                <a:ea typeface="黑体" panose="02010609060101010101" pitchFamily="1" charset="-122"/>
              </a:rPr>
              <a:t>再选择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确定</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后，返回原录入页面，就可以看到企业已有的知识产权。</a:t>
            </a:r>
            <a:endParaRPr lang="zh-CN" altLang="en-US" sz="2000" b="1" dirty="0">
              <a:latin typeface="黑体" panose="02010609060101010101" pitchFamily="1" charset="-122"/>
              <a:ea typeface="黑体" panose="02010609060101010101" pitchFamily="1" charset="-122"/>
            </a:endParaRPr>
          </a:p>
        </p:txBody>
      </p:sp>
      <p:pic>
        <p:nvPicPr>
          <p:cNvPr id="82952" name="内容占位符 1"/>
          <p:cNvPicPr>
            <a:picLocks noGrp="1" noChangeAspect="1"/>
          </p:cNvPicPr>
          <p:nvPr>
            <p:ph type="subTitle"/>
          </p:nvPr>
        </p:nvPicPr>
        <p:blipFill>
          <a:blip r:embed="rId2"/>
          <a:stretch>
            <a:fillRect/>
          </a:stretch>
        </p:blipFill>
        <p:spPr>
          <a:xfrm>
            <a:off x="10707688" y="41275"/>
            <a:ext cx="1431925" cy="936625"/>
          </a:xfrm>
        </p:spPr>
      </p:pic>
      <p:sp>
        <p:nvSpPr>
          <p:cNvPr id="82953"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82954" name="矩形 66"/>
          <p:cNvSpPr/>
          <p:nvPr/>
        </p:nvSpPr>
        <p:spPr>
          <a:xfrm>
            <a:off x="8940800" y="6096000"/>
            <a:ext cx="1146175" cy="6254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82955" name="图片 2"/>
          <p:cNvPicPr>
            <a:picLocks noChangeAspect="1"/>
          </p:cNvPicPr>
          <p:nvPr/>
        </p:nvPicPr>
        <p:blipFill>
          <a:blip r:embed="rId3"/>
          <a:stretch>
            <a:fillRect/>
          </a:stretch>
        </p:blipFill>
        <p:spPr>
          <a:xfrm>
            <a:off x="1465263" y="2387600"/>
            <a:ext cx="9056687" cy="4333875"/>
          </a:xfrm>
          <a:prstGeom prst="rect">
            <a:avLst/>
          </a:prstGeom>
          <a:noFill/>
          <a:ln w="9525">
            <a:noFill/>
          </a:ln>
        </p:spPr>
      </p:pic>
      <p:sp>
        <p:nvSpPr>
          <p:cNvPr id="82956" name="矩形 66"/>
          <p:cNvSpPr/>
          <p:nvPr/>
        </p:nvSpPr>
        <p:spPr>
          <a:xfrm>
            <a:off x="6130925" y="6096000"/>
            <a:ext cx="750888" cy="6254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82957" name="矩形 66"/>
          <p:cNvSpPr/>
          <p:nvPr/>
        </p:nvSpPr>
        <p:spPr>
          <a:xfrm>
            <a:off x="1674813" y="3011488"/>
            <a:ext cx="8555037" cy="1562100"/>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83970"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83971"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3972"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3973"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83974"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83975" name="文本框 9230"/>
          <p:cNvSpPr txBox="1"/>
          <p:nvPr/>
        </p:nvSpPr>
        <p:spPr>
          <a:xfrm>
            <a:off x="1150938" y="709613"/>
            <a:ext cx="9890125" cy="132238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sz="2000" b="1" dirty="0">
                <a:latin typeface="黑体" panose="02010609060101010101" pitchFamily="1" charset="-122"/>
                <a:ea typeface="黑体" panose="02010609060101010101" pitchFamily="1" charset="-122"/>
              </a:rPr>
              <a:t>如无法自动获取，企业可以点击下方加号自主添加其他知识产权信息，自主添加需上传证明文件，文件类型为pdf或jpg，文件大小&lt;1M，点击“选择文件”进行操作。</a:t>
            </a:r>
            <a:endParaRPr lang="zh-CN" sz="2000" b="1" dirty="0">
              <a:latin typeface="黑体" panose="02010609060101010101" pitchFamily="1" charset="-122"/>
              <a:ea typeface="黑体" panose="02010609060101010101" pitchFamily="1" charset="-122"/>
            </a:endParaRPr>
          </a:p>
        </p:txBody>
      </p:sp>
      <p:pic>
        <p:nvPicPr>
          <p:cNvPr id="83976" name="内容占位符 1"/>
          <p:cNvPicPr>
            <a:picLocks noGrp="1" noChangeAspect="1"/>
          </p:cNvPicPr>
          <p:nvPr>
            <p:ph type="subTitle"/>
          </p:nvPr>
        </p:nvPicPr>
        <p:blipFill>
          <a:blip r:embed="rId2"/>
          <a:stretch>
            <a:fillRect/>
          </a:stretch>
        </p:blipFill>
        <p:spPr>
          <a:xfrm>
            <a:off x="10707688" y="41275"/>
            <a:ext cx="1431925" cy="936625"/>
          </a:xfrm>
        </p:spPr>
      </p:pic>
      <p:sp>
        <p:nvSpPr>
          <p:cNvPr id="83977"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83978" name="图片 1"/>
          <p:cNvPicPr>
            <a:picLocks noChangeAspect="1"/>
          </p:cNvPicPr>
          <p:nvPr/>
        </p:nvPicPr>
        <p:blipFill>
          <a:blip r:embed="rId3"/>
          <a:stretch>
            <a:fillRect/>
          </a:stretch>
        </p:blipFill>
        <p:spPr>
          <a:xfrm>
            <a:off x="1458913" y="2460625"/>
            <a:ext cx="9104312" cy="1933575"/>
          </a:xfrm>
          <a:prstGeom prst="rect">
            <a:avLst/>
          </a:prstGeom>
          <a:noFill/>
          <a:ln w="9525">
            <a:noFill/>
          </a:ln>
        </p:spPr>
      </p:pic>
      <p:sp>
        <p:nvSpPr>
          <p:cNvPr id="83979" name="矩形 66"/>
          <p:cNvSpPr/>
          <p:nvPr/>
        </p:nvSpPr>
        <p:spPr>
          <a:xfrm>
            <a:off x="1458913" y="2462213"/>
            <a:ext cx="750887" cy="6254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83980" name="矩形 66"/>
          <p:cNvSpPr/>
          <p:nvPr/>
        </p:nvSpPr>
        <p:spPr>
          <a:xfrm>
            <a:off x="1636713" y="3971925"/>
            <a:ext cx="8872537" cy="4222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84994"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84995"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4996"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4997"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84998"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84999" name="文本框 9230"/>
          <p:cNvSpPr txBox="1"/>
          <p:nvPr/>
        </p:nvSpPr>
        <p:spPr>
          <a:xfrm>
            <a:off x="1150938" y="709613"/>
            <a:ext cx="9890125" cy="70643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在录入的时候，选择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保存</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，防止数据丢失。全部录入完成后，选择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自评</a:t>
            </a:r>
            <a:r>
              <a:rPr lang="en-US" altLang="zh-CN" sz="2000" b="1" dirty="0">
                <a:latin typeface="黑体" panose="02010609060101010101" pitchFamily="1" charset="-122"/>
                <a:ea typeface="黑体" panose="02010609060101010101" pitchFamily="1" charset="-122"/>
              </a:rPr>
              <a:t>”</a:t>
            </a:r>
            <a:endParaRPr lang="en-US" altLang="zh-CN" sz="2000" b="1" dirty="0">
              <a:latin typeface="黑体" panose="02010609060101010101" pitchFamily="1" charset="-122"/>
              <a:ea typeface="黑体" panose="02010609060101010101" pitchFamily="1" charset="-122"/>
            </a:endParaRPr>
          </a:p>
        </p:txBody>
      </p:sp>
      <p:pic>
        <p:nvPicPr>
          <p:cNvPr id="85000" name="内容占位符 1"/>
          <p:cNvPicPr>
            <a:picLocks noGrp="1" noChangeAspect="1"/>
          </p:cNvPicPr>
          <p:nvPr>
            <p:ph type="subTitle"/>
          </p:nvPr>
        </p:nvPicPr>
        <p:blipFill>
          <a:blip r:embed="rId2"/>
          <a:stretch>
            <a:fillRect/>
          </a:stretch>
        </p:blipFill>
        <p:spPr>
          <a:xfrm>
            <a:off x="10707688" y="41275"/>
            <a:ext cx="1431925" cy="936625"/>
          </a:xfrm>
        </p:spPr>
      </p:pic>
      <p:sp>
        <p:nvSpPr>
          <p:cNvPr id="85001"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85002" name="图片 2"/>
          <p:cNvPicPr>
            <a:picLocks noChangeAspect="1"/>
          </p:cNvPicPr>
          <p:nvPr/>
        </p:nvPicPr>
        <p:blipFill>
          <a:blip r:embed="rId3"/>
          <a:stretch>
            <a:fillRect/>
          </a:stretch>
        </p:blipFill>
        <p:spPr>
          <a:xfrm>
            <a:off x="1317625" y="1573213"/>
            <a:ext cx="9104313" cy="5148262"/>
          </a:xfrm>
          <a:prstGeom prst="rect">
            <a:avLst/>
          </a:prstGeom>
          <a:noFill/>
          <a:ln w="9525">
            <a:noFill/>
          </a:ln>
        </p:spPr>
      </p:pic>
      <p:sp>
        <p:nvSpPr>
          <p:cNvPr id="85003" name="矩形 66"/>
          <p:cNvSpPr/>
          <p:nvPr/>
        </p:nvSpPr>
        <p:spPr>
          <a:xfrm>
            <a:off x="9277350" y="6356350"/>
            <a:ext cx="1144588" cy="36512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86018"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86019"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6020"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6021"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86022"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86023" name="文本框 9230"/>
          <p:cNvSpPr txBox="1"/>
          <p:nvPr/>
        </p:nvSpPr>
        <p:spPr>
          <a:xfrm>
            <a:off x="1150938" y="709613"/>
            <a:ext cx="9890125" cy="70643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自评</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后，显示自评结果，如下图所示：</a:t>
            </a:r>
            <a:endParaRPr lang="zh-CN" altLang="en-US" sz="2000" b="1" dirty="0">
              <a:latin typeface="黑体" panose="02010609060101010101" pitchFamily="1" charset="-122"/>
              <a:ea typeface="黑体" panose="02010609060101010101" pitchFamily="1" charset="-122"/>
            </a:endParaRPr>
          </a:p>
        </p:txBody>
      </p:sp>
      <p:pic>
        <p:nvPicPr>
          <p:cNvPr id="86024" name="内容占位符 1"/>
          <p:cNvPicPr>
            <a:picLocks noGrp="1" noChangeAspect="1"/>
          </p:cNvPicPr>
          <p:nvPr>
            <p:ph type="subTitle"/>
          </p:nvPr>
        </p:nvPicPr>
        <p:blipFill>
          <a:blip r:embed="rId2"/>
          <a:stretch>
            <a:fillRect/>
          </a:stretch>
        </p:blipFill>
        <p:spPr>
          <a:xfrm>
            <a:off x="10707688" y="41275"/>
            <a:ext cx="1431925" cy="936625"/>
          </a:xfrm>
        </p:spPr>
      </p:pic>
      <p:sp>
        <p:nvSpPr>
          <p:cNvPr id="86025"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86026" name="图片 3"/>
          <p:cNvPicPr>
            <a:picLocks noChangeAspect="1"/>
          </p:cNvPicPr>
          <p:nvPr/>
        </p:nvPicPr>
        <p:blipFill>
          <a:blip r:embed="rId3"/>
          <a:stretch>
            <a:fillRect/>
          </a:stretch>
        </p:blipFill>
        <p:spPr>
          <a:xfrm>
            <a:off x="1368425" y="1666875"/>
            <a:ext cx="8477250" cy="4689475"/>
          </a:xfrm>
          <a:prstGeom prst="rect">
            <a:avLst/>
          </a:prstGeom>
          <a:noFill/>
          <a:ln w="9525">
            <a:noFill/>
          </a:ln>
        </p:spPr>
      </p:pic>
      <p:sp>
        <p:nvSpPr>
          <p:cNvPr id="86027" name="矩形 66"/>
          <p:cNvSpPr/>
          <p:nvPr/>
        </p:nvSpPr>
        <p:spPr>
          <a:xfrm>
            <a:off x="5033963" y="1770063"/>
            <a:ext cx="1146175" cy="366712"/>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87042"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87043"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7044"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7045"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87046"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87047" name="文本框 9230"/>
          <p:cNvSpPr txBox="1"/>
          <p:nvPr/>
        </p:nvSpPr>
        <p:spPr>
          <a:xfrm>
            <a:off x="1150938" y="709613"/>
            <a:ext cx="9890125" cy="5938837"/>
          </a:xfrm>
          <a:prstGeom prst="rect">
            <a:avLst/>
          </a:prstGeom>
          <a:noFill/>
          <a:ln w="9525">
            <a:noFill/>
          </a:ln>
        </p:spPr>
        <p:txBody>
          <a:bodyPr wrap="square" anchor="t">
            <a:spAutoFit/>
          </a:bodyPr>
          <a:p>
            <a:pPr algn="just" defTabSz="914400">
              <a:lnSpc>
                <a:spcPct val="150000"/>
              </a:lnSpc>
              <a:spcBef>
                <a:spcPts val="600"/>
              </a:spcBef>
              <a:spcAft>
                <a:spcPts val="600"/>
              </a:spcAft>
            </a:pPr>
            <a:r>
              <a:rPr lang="zh-CN" altLang="en-US" sz="2000" b="1" dirty="0">
                <a:latin typeface="黑体" panose="02010609060101010101" pitchFamily="1" charset="-122"/>
                <a:ea typeface="黑体" panose="02010609060101010101" pitchFamily="1" charset="-122"/>
              </a:rPr>
              <a:t>基本准入判定：</a:t>
            </a:r>
            <a:endParaRPr lang="zh-CN" altLang="en-US" sz="2000" b="1" dirty="0">
              <a:latin typeface="黑体" panose="02010609060101010101" pitchFamily="1" charset="-122"/>
              <a:ea typeface="黑体" panose="02010609060101010101" pitchFamily="1" charset="-122"/>
            </a:endParaRPr>
          </a:p>
          <a:p>
            <a:pPr algn="just" defTabSz="914400">
              <a:lnSpc>
                <a:spcPct val="150000"/>
              </a:lnSpc>
              <a:spcBef>
                <a:spcPts val="600"/>
              </a:spcBef>
              <a:spcAft>
                <a:spcPts val="600"/>
              </a:spcAft>
            </a:pPr>
            <a:r>
              <a:rPr lang="zh-CN" altLang="en-US" sz="2000" b="1" dirty="0">
                <a:latin typeface="黑体" panose="02010609060101010101" pitchFamily="1" charset="-122"/>
                <a:ea typeface="黑体" panose="02010609060101010101" pitchFamily="1" charset="-122"/>
              </a:rPr>
              <a:t>指标</a:t>
            </a:r>
            <a:r>
              <a:rPr lang="en-US" altLang="zh-CN" sz="2000" b="1" dirty="0">
                <a:latin typeface="黑体" panose="02010609060101010101" pitchFamily="1" charset="-122"/>
                <a:ea typeface="黑体" panose="02010609060101010101" pitchFamily="1" charset="-122"/>
              </a:rPr>
              <a:t>1-4</a:t>
            </a:r>
            <a:r>
              <a:rPr lang="zh-CN" altLang="en-US" sz="2000" b="1" dirty="0">
                <a:latin typeface="黑体" panose="02010609060101010101" pitchFamily="1" charset="-122"/>
                <a:ea typeface="黑体" panose="02010609060101010101" pitchFamily="1" charset="-122"/>
              </a:rPr>
              <a:t>根据用户填写内容，由系统判定是否符合指标，四项指标均符合方可进入相关重要条件判定，如有一项或多项不符合，则直接判定审核结果不符合科技型中小企业条件，不再判定其余指标。</a:t>
            </a:r>
            <a:endParaRPr lang="zh-CN" altLang="en-US" sz="2000" b="1" dirty="0">
              <a:latin typeface="黑体" panose="02010609060101010101" pitchFamily="1" charset="-122"/>
              <a:ea typeface="黑体" panose="02010609060101010101" pitchFamily="1" charset="-122"/>
            </a:endParaRPr>
          </a:p>
          <a:p>
            <a:pPr algn="just" defTabSz="914400">
              <a:lnSpc>
                <a:spcPct val="150000"/>
              </a:lnSpc>
              <a:spcBef>
                <a:spcPts val="600"/>
              </a:spcBef>
              <a:spcAft>
                <a:spcPts val="600"/>
              </a:spcAft>
            </a:pPr>
            <a:r>
              <a:rPr lang="zh-CN" altLang="en-US" sz="2000" b="1" dirty="0">
                <a:latin typeface="黑体" panose="02010609060101010101" pitchFamily="1" charset="-122"/>
                <a:ea typeface="黑体" panose="02010609060101010101" pitchFamily="1" charset="-122"/>
              </a:rPr>
              <a:t>相关重要条件判定：</a:t>
            </a:r>
            <a:endParaRPr lang="zh-CN" altLang="en-US" sz="2000" b="1" dirty="0">
              <a:latin typeface="黑体" panose="02010609060101010101" pitchFamily="1" charset="-122"/>
              <a:ea typeface="黑体" panose="02010609060101010101" pitchFamily="1" charset="-122"/>
            </a:endParaRPr>
          </a:p>
          <a:p>
            <a:pPr algn="just" defTabSz="914400">
              <a:lnSpc>
                <a:spcPct val="150000"/>
              </a:lnSpc>
              <a:spcBef>
                <a:spcPts val="600"/>
              </a:spcBef>
              <a:spcAft>
                <a:spcPts val="600"/>
              </a:spcAft>
            </a:pPr>
            <a:r>
              <a:rPr lang="zh-CN" altLang="en-US" sz="2000" b="1" dirty="0">
                <a:latin typeface="黑体" panose="02010609060101010101" pitchFamily="1" charset="-122"/>
                <a:ea typeface="黑体" panose="02010609060101010101" pitchFamily="1" charset="-122"/>
              </a:rPr>
              <a:t>符合指标</a:t>
            </a:r>
            <a:r>
              <a:rPr lang="en-US" altLang="zh-CN" sz="2000" b="1" dirty="0">
                <a:latin typeface="黑体" panose="02010609060101010101" pitchFamily="1" charset="-122"/>
                <a:ea typeface="黑体" panose="02010609060101010101" pitchFamily="1" charset="-122"/>
              </a:rPr>
              <a:t>1-4</a:t>
            </a:r>
            <a:r>
              <a:rPr lang="zh-CN" altLang="en-US" sz="2000" b="1" dirty="0">
                <a:latin typeface="黑体" panose="02010609060101010101" pitchFamily="1" charset="-122"/>
                <a:ea typeface="黑体" panose="02010609060101010101" pitchFamily="1" charset="-122"/>
              </a:rPr>
              <a:t>进入相关重要条件判定。指标</a:t>
            </a:r>
            <a:r>
              <a:rPr lang="en-US" altLang="zh-CN" sz="2000" b="1" dirty="0">
                <a:latin typeface="黑体" panose="02010609060101010101" pitchFamily="1" charset="-122"/>
                <a:ea typeface="黑体" panose="02010609060101010101" pitchFamily="1" charset="-122"/>
              </a:rPr>
              <a:t>5-8</a:t>
            </a:r>
            <a:r>
              <a:rPr lang="zh-CN" altLang="en-US" sz="2000" b="1" dirty="0">
                <a:latin typeface="黑体" panose="02010609060101010101" pitchFamily="1" charset="-122"/>
                <a:ea typeface="黑体" panose="02010609060101010101" pitchFamily="1" charset="-122"/>
              </a:rPr>
              <a:t>根据用户填写内容，由系统判定是否符合指标，四项指标符合一项或多项即可判定审核结果为符合科技型中小企业条件，此时不再判定企业科技活动评分。</a:t>
            </a:r>
            <a:endParaRPr lang="zh-CN" altLang="en-US" sz="2000" b="1" dirty="0">
              <a:latin typeface="黑体" panose="02010609060101010101" pitchFamily="1" charset="-122"/>
              <a:ea typeface="黑体" panose="02010609060101010101" pitchFamily="1" charset="-122"/>
            </a:endParaRPr>
          </a:p>
          <a:p>
            <a:pPr algn="just" defTabSz="914400">
              <a:lnSpc>
                <a:spcPct val="150000"/>
              </a:lnSpc>
              <a:spcBef>
                <a:spcPts val="600"/>
              </a:spcBef>
              <a:spcAft>
                <a:spcPts val="600"/>
              </a:spcAft>
            </a:pPr>
            <a:r>
              <a:rPr lang="zh-CN" altLang="en-US" sz="2000" b="1" dirty="0">
                <a:latin typeface="黑体" panose="02010609060101010101" pitchFamily="1" charset="-122"/>
                <a:ea typeface="黑体" panose="02010609060101010101" pitchFamily="1" charset="-122"/>
              </a:rPr>
              <a:t>企业科技活动评分：</a:t>
            </a:r>
            <a:endParaRPr lang="zh-CN" altLang="en-US" sz="2000" b="1" dirty="0">
              <a:latin typeface="黑体" panose="02010609060101010101" pitchFamily="1" charset="-122"/>
              <a:ea typeface="黑体" panose="02010609060101010101" pitchFamily="1" charset="-122"/>
            </a:endParaRPr>
          </a:p>
          <a:p>
            <a:pPr algn="just" defTabSz="914400">
              <a:lnSpc>
                <a:spcPct val="150000"/>
              </a:lnSpc>
              <a:spcBef>
                <a:spcPts val="600"/>
              </a:spcBef>
              <a:spcAft>
                <a:spcPts val="600"/>
              </a:spcAft>
            </a:pPr>
            <a:r>
              <a:rPr lang="zh-CN" altLang="en-US" sz="2000" b="1" dirty="0">
                <a:latin typeface="黑体" panose="02010609060101010101" pitchFamily="1" charset="-122"/>
                <a:ea typeface="黑体" panose="02010609060101010101" pitchFamily="1" charset="-122"/>
              </a:rPr>
              <a:t>指标</a:t>
            </a:r>
            <a:r>
              <a:rPr lang="en-US" altLang="zh-CN" sz="2000" b="1" dirty="0">
                <a:latin typeface="黑体" panose="02010609060101010101" pitchFamily="1" charset="-122"/>
                <a:ea typeface="黑体" panose="02010609060101010101" pitchFamily="1" charset="-122"/>
              </a:rPr>
              <a:t>5-8</a:t>
            </a:r>
            <a:r>
              <a:rPr lang="zh-CN" altLang="en-US" sz="2000" b="1" dirty="0">
                <a:latin typeface="黑体" panose="02010609060101010101" pitchFamily="1" charset="-122"/>
                <a:ea typeface="黑体" panose="02010609060101010101" pitchFamily="1" charset="-122"/>
              </a:rPr>
              <a:t>不符合的情况，判断指标</a:t>
            </a:r>
            <a:r>
              <a:rPr lang="en-US" altLang="zh-CN" sz="2000" b="1" dirty="0">
                <a:latin typeface="黑体" panose="02010609060101010101" pitchFamily="1" charset="-122"/>
                <a:ea typeface="黑体" panose="02010609060101010101" pitchFamily="1" charset="-122"/>
              </a:rPr>
              <a:t>9-11</a:t>
            </a:r>
            <a:r>
              <a:rPr lang="zh-CN" altLang="en-US" sz="2000" b="1" dirty="0">
                <a:latin typeface="黑体" panose="02010609060101010101" pitchFamily="1" charset="-122"/>
                <a:ea typeface="黑体" panose="02010609060101010101" pitchFamily="1" charset="-122"/>
              </a:rPr>
              <a:t>是否评定条件，计算规则：得分不低于</a:t>
            </a:r>
            <a:r>
              <a:rPr lang="en-US" altLang="zh-CN" sz="2000" b="1" dirty="0">
                <a:latin typeface="黑体" panose="02010609060101010101" pitchFamily="1" charset="-122"/>
                <a:ea typeface="黑体" panose="02010609060101010101" pitchFamily="1" charset="-122"/>
              </a:rPr>
              <a:t>60</a:t>
            </a:r>
            <a:r>
              <a:rPr lang="zh-CN" altLang="en-US" sz="2000" b="1" dirty="0">
                <a:latin typeface="黑体" panose="02010609060101010101" pitchFamily="1" charset="-122"/>
                <a:ea typeface="黑体" panose="02010609060101010101" pitchFamily="1" charset="-122"/>
              </a:rPr>
              <a:t>分，且科技人员比例得分不得为</a:t>
            </a:r>
            <a:r>
              <a:rPr lang="en-US" altLang="zh-CN" sz="2000" b="1" dirty="0">
                <a:latin typeface="黑体" panose="02010609060101010101" pitchFamily="1" charset="-122"/>
                <a:ea typeface="黑体" panose="02010609060101010101" pitchFamily="1" charset="-122"/>
              </a:rPr>
              <a:t>0.</a:t>
            </a:r>
            <a:r>
              <a:rPr lang="zh-CN" altLang="en-US" sz="2000" b="1" dirty="0">
                <a:latin typeface="黑体" panose="02010609060101010101" pitchFamily="1" charset="-122"/>
                <a:ea typeface="黑体" panose="02010609060101010101" pitchFamily="1" charset="-122"/>
              </a:rPr>
              <a:t>其中，指标</a:t>
            </a:r>
            <a:r>
              <a:rPr lang="en-US" altLang="zh-CN" sz="2000" b="1" dirty="0">
                <a:latin typeface="黑体" panose="02010609060101010101" pitchFamily="1" charset="-122"/>
                <a:ea typeface="黑体" panose="02010609060101010101" pitchFamily="1" charset="-122"/>
              </a:rPr>
              <a:t>10</a:t>
            </a:r>
            <a:r>
              <a:rPr lang="zh-CN" altLang="en-US" sz="2000" b="1" dirty="0">
                <a:latin typeface="黑体" panose="02010609060101010101" pitchFamily="1" charset="-122"/>
                <a:ea typeface="黑体" panose="02010609060101010101" pitchFamily="1" charset="-122"/>
              </a:rPr>
              <a:t>的评分取两项评分中较高的一项。</a:t>
            </a:r>
            <a:endParaRPr lang="zh-CN" altLang="en-US" sz="2000" b="1" dirty="0">
              <a:latin typeface="黑体" panose="02010609060101010101" pitchFamily="1" charset="-122"/>
              <a:ea typeface="黑体" panose="02010609060101010101" pitchFamily="1" charset="-122"/>
            </a:endParaRPr>
          </a:p>
        </p:txBody>
      </p:sp>
      <p:pic>
        <p:nvPicPr>
          <p:cNvPr id="87048" name="内容占位符 1"/>
          <p:cNvPicPr>
            <a:picLocks noGrp="1" noChangeAspect="1"/>
          </p:cNvPicPr>
          <p:nvPr>
            <p:ph type="subTitle"/>
          </p:nvPr>
        </p:nvPicPr>
        <p:blipFill>
          <a:blip r:embed="rId2"/>
          <a:stretch>
            <a:fillRect/>
          </a:stretch>
        </p:blipFill>
        <p:spPr>
          <a:xfrm>
            <a:off x="10707688" y="41275"/>
            <a:ext cx="1431925" cy="936625"/>
          </a:xfrm>
        </p:spPr>
      </p:pic>
      <p:sp>
        <p:nvSpPr>
          <p:cNvPr id="87049"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88066"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88067"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8068"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8069"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88070"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88071" name="内容占位符 1"/>
          <p:cNvPicPr>
            <a:picLocks noGrp="1" noChangeAspect="1"/>
          </p:cNvPicPr>
          <p:nvPr>
            <p:ph type="subTitle"/>
          </p:nvPr>
        </p:nvPicPr>
        <p:blipFill>
          <a:blip r:embed="rId2"/>
          <a:stretch>
            <a:fillRect/>
          </a:stretch>
        </p:blipFill>
        <p:spPr>
          <a:xfrm>
            <a:off x="10707688" y="41275"/>
            <a:ext cx="1431925" cy="936625"/>
          </a:xfrm>
        </p:spPr>
      </p:pic>
      <p:sp>
        <p:nvSpPr>
          <p:cNvPr id="88072"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88073" name="图片 2"/>
          <p:cNvPicPr>
            <a:picLocks noChangeAspect="1"/>
          </p:cNvPicPr>
          <p:nvPr/>
        </p:nvPicPr>
        <p:blipFill>
          <a:blip r:embed="rId3"/>
          <a:stretch>
            <a:fillRect/>
          </a:stretch>
        </p:blipFill>
        <p:spPr>
          <a:xfrm>
            <a:off x="2082800" y="1974850"/>
            <a:ext cx="7874000" cy="4746625"/>
          </a:xfrm>
          <a:prstGeom prst="rect">
            <a:avLst/>
          </a:prstGeom>
          <a:noFill/>
          <a:ln w="9525">
            <a:noFill/>
          </a:ln>
        </p:spPr>
      </p:pic>
      <p:sp>
        <p:nvSpPr>
          <p:cNvPr id="88074" name="矩形 66"/>
          <p:cNvSpPr/>
          <p:nvPr/>
        </p:nvSpPr>
        <p:spPr>
          <a:xfrm>
            <a:off x="7194550" y="5773738"/>
            <a:ext cx="1681163" cy="582612"/>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88075" name="文本框 9230"/>
          <p:cNvSpPr txBox="1"/>
          <p:nvPr/>
        </p:nvSpPr>
        <p:spPr>
          <a:xfrm>
            <a:off x="1150938" y="709613"/>
            <a:ext cx="9890125" cy="132238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提交填报材料前，企业必须上传封面盖章文件，否则无法提交。选择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打印封面</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，法人签字盖章后上传。</a:t>
            </a:r>
            <a:endParaRPr lang="zh-CN" altLang="en-US" sz="2000" b="1" dirty="0">
              <a:latin typeface="黑体" panose="02010609060101010101" pitchFamily="1" charset="-122"/>
              <a:ea typeface="黑体" panose="02010609060101010101" pitchFamily="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89090"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89091"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9092"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89093"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89094"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89095" name="文本框 9230"/>
          <p:cNvSpPr txBox="1"/>
          <p:nvPr/>
        </p:nvSpPr>
        <p:spPr>
          <a:xfrm>
            <a:off x="1150938" y="709613"/>
            <a:ext cx="9890125" cy="70643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最后等待注册信息审核完成后，再选择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提交填报信息</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a:t>
            </a:r>
            <a:endParaRPr lang="zh-CN" altLang="en-US" sz="2000" b="1" dirty="0">
              <a:latin typeface="黑体" panose="02010609060101010101" pitchFamily="1" charset="-122"/>
              <a:ea typeface="黑体" panose="02010609060101010101" pitchFamily="1" charset="-122"/>
            </a:endParaRPr>
          </a:p>
        </p:txBody>
      </p:sp>
      <p:pic>
        <p:nvPicPr>
          <p:cNvPr id="89096" name="内容占位符 1"/>
          <p:cNvPicPr>
            <a:picLocks noGrp="1" noChangeAspect="1"/>
          </p:cNvPicPr>
          <p:nvPr>
            <p:ph type="subTitle"/>
          </p:nvPr>
        </p:nvPicPr>
        <p:blipFill>
          <a:blip r:embed="rId2"/>
          <a:stretch>
            <a:fillRect/>
          </a:stretch>
        </p:blipFill>
        <p:spPr>
          <a:xfrm>
            <a:off x="10707688" y="41275"/>
            <a:ext cx="1431925" cy="936625"/>
          </a:xfrm>
        </p:spPr>
      </p:pic>
      <p:sp>
        <p:nvSpPr>
          <p:cNvPr id="89097"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89098" name="图片 2"/>
          <p:cNvPicPr>
            <a:picLocks noChangeAspect="1"/>
          </p:cNvPicPr>
          <p:nvPr/>
        </p:nvPicPr>
        <p:blipFill>
          <a:blip r:embed="rId3"/>
          <a:stretch>
            <a:fillRect/>
          </a:stretch>
        </p:blipFill>
        <p:spPr>
          <a:xfrm>
            <a:off x="2101850" y="1592263"/>
            <a:ext cx="7854950" cy="5129212"/>
          </a:xfrm>
          <a:prstGeom prst="rect">
            <a:avLst/>
          </a:prstGeom>
          <a:noFill/>
          <a:ln w="9525">
            <a:noFill/>
          </a:ln>
        </p:spPr>
      </p:pic>
      <p:sp>
        <p:nvSpPr>
          <p:cNvPr id="89099" name="矩形 66"/>
          <p:cNvSpPr/>
          <p:nvPr/>
        </p:nvSpPr>
        <p:spPr>
          <a:xfrm>
            <a:off x="2209800" y="5254625"/>
            <a:ext cx="4025900" cy="46513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89100" name="矩形 66"/>
          <p:cNvSpPr/>
          <p:nvPr/>
        </p:nvSpPr>
        <p:spPr>
          <a:xfrm>
            <a:off x="8894763" y="5889625"/>
            <a:ext cx="1062037" cy="46672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0114"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三、填写自评信息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0115"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0116"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0117" name="圆角矩形 9218"/>
          <p:cNvSpPr/>
          <p:nvPr/>
        </p:nvSpPr>
        <p:spPr>
          <a:xfrm>
            <a:off x="1009650" y="954088"/>
            <a:ext cx="10399713" cy="5767387"/>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0118"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90119" name="文本框 9230"/>
          <p:cNvSpPr txBox="1"/>
          <p:nvPr/>
        </p:nvSpPr>
        <p:spPr>
          <a:xfrm>
            <a:off x="1150938" y="709613"/>
            <a:ext cx="9890125" cy="70643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提交填报信息</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后，企业可以选择左侧</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进度查询</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，了解审核情况。</a:t>
            </a:r>
            <a:endParaRPr lang="zh-CN" altLang="en-US" sz="2000" b="1" dirty="0">
              <a:latin typeface="黑体" panose="02010609060101010101" pitchFamily="1" charset="-122"/>
              <a:ea typeface="黑体" panose="02010609060101010101" pitchFamily="1" charset="-122"/>
            </a:endParaRPr>
          </a:p>
        </p:txBody>
      </p:sp>
      <p:pic>
        <p:nvPicPr>
          <p:cNvPr id="90120" name="内容占位符 1"/>
          <p:cNvPicPr>
            <a:picLocks noGrp="1" noChangeAspect="1"/>
          </p:cNvPicPr>
          <p:nvPr>
            <p:ph type="subTitle"/>
          </p:nvPr>
        </p:nvPicPr>
        <p:blipFill>
          <a:blip r:embed="rId2"/>
          <a:stretch>
            <a:fillRect/>
          </a:stretch>
        </p:blipFill>
        <p:spPr>
          <a:xfrm>
            <a:off x="10707688" y="41275"/>
            <a:ext cx="1431925" cy="936625"/>
          </a:xfrm>
        </p:spPr>
      </p:pic>
      <p:sp>
        <p:nvSpPr>
          <p:cNvPr id="90121"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90122" name="图片 5"/>
          <p:cNvPicPr>
            <a:picLocks noChangeAspect="1"/>
          </p:cNvPicPr>
          <p:nvPr/>
        </p:nvPicPr>
        <p:blipFill>
          <a:blip r:embed="rId3"/>
          <a:stretch>
            <a:fillRect/>
          </a:stretch>
        </p:blipFill>
        <p:spPr>
          <a:xfrm>
            <a:off x="1525588" y="1520825"/>
            <a:ext cx="9515475" cy="5030788"/>
          </a:xfrm>
          <a:prstGeom prst="rect">
            <a:avLst/>
          </a:prstGeom>
          <a:noFill/>
          <a:ln w="9525">
            <a:noFill/>
          </a:ln>
        </p:spPr>
      </p:pic>
      <p:sp>
        <p:nvSpPr>
          <p:cNvPr id="90123" name="矩形 66"/>
          <p:cNvSpPr/>
          <p:nvPr/>
        </p:nvSpPr>
        <p:spPr>
          <a:xfrm>
            <a:off x="9645650" y="4764088"/>
            <a:ext cx="1062038" cy="465137"/>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90124" name="矩形 66"/>
          <p:cNvSpPr/>
          <p:nvPr/>
        </p:nvSpPr>
        <p:spPr>
          <a:xfrm>
            <a:off x="1525588" y="4948238"/>
            <a:ext cx="1062037" cy="465137"/>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1138"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四、企业账户管理及信息变更</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1139"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1140"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1141" name="圆角矩形 9218"/>
          <p:cNvSpPr/>
          <p:nvPr/>
        </p:nvSpPr>
        <p:spPr>
          <a:xfrm>
            <a:off x="1009650" y="863600"/>
            <a:ext cx="10399713" cy="5857875"/>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1142" name="图片 9224" descr="Picture4"/>
          <p:cNvPicPr>
            <a:picLocks noChangeAspect="1"/>
          </p:cNvPicPr>
          <p:nvPr/>
        </p:nvPicPr>
        <p:blipFill>
          <a:blip r:embed="rId1"/>
          <a:stretch>
            <a:fillRect/>
          </a:stretch>
        </p:blipFill>
        <p:spPr>
          <a:xfrm>
            <a:off x="838200" y="1377950"/>
            <a:ext cx="11207750" cy="1412875"/>
          </a:xfrm>
          <a:prstGeom prst="rect">
            <a:avLst/>
          </a:prstGeom>
          <a:noFill/>
          <a:ln w="9525">
            <a:noFill/>
          </a:ln>
        </p:spPr>
      </p:pic>
      <p:pic>
        <p:nvPicPr>
          <p:cNvPr id="91143" name="内容占位符 1"/>
          <p:cNvPicPr>
            <a:picLocks noGrp="1" noChangeAspect="1"/>
          </p:cNvPicPr>
          <p:nvPr>
            <p:ph type="subTitle"/>
          </p:nvPr>
        </p:nvPicPr>
        <p:blipFill>
          <a:blip r:embed="rId2"/>
          <a:stretch>
            <a:fillRect/>
          </a:stretch>
        </p:blipFill>
        <p:spPr>
          <a:xfrm>
            <a:off x="10707688" y="41275"/>
            <a:ext cx="1431925" cy="936625"/>
          </a:xfrm>
        </p:spPr>
      </p:pic>
      <p:sp>
        <p:nvSpPr>
          <p:cNvPr id="91144"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91145" name="矩形 66"/>
          <p:cNvSpPr/>
          <p:nvPr/>
        </p:nvSpPr>
        <p:spPr>
          <a:xfrm>
            <a:off x="3127375" y="5970588"/>
            <a:ext cx="727075" cy="46672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91146" name="图片 1"/>
          <p:cNvPicPr>
            <a:picLocks noChangeAspect="1"/>
          </p:cNvPicPr>
          <p:nvPr/>
        </p:nvPicPr>
        <p:blipFill>
          <a:blip r:embed="rId3"/>
          <a:stretch>
            <a:fillRect/>
          </a:stretch>
        </p:blipFill>
        <p:spPr>
          <a:xfrm>
            <a:off x="1155700" y="3298825"/>
            <a:ext cx="10107613" cy="2671763"/>
          </a:xfrm>
          <a:prstGeom prst="rect">
            <a:avLst/>
          </a:prstGeom>
          <a:noFill/>
          <a:ln w="9525">
            <a:noFill/>
          </a:ln>
        </p:spPr>
      </p:pic>
      <p:sp>
        <p:nvSpPr>
          <p:cNvPr id="91147" name="文本框 9230"/>
          <p:cNvSpPr txBox="1"/>
          <p:nvPr/>
        </p:nvSpPr>
        <p:spPr>
          <a:xfrm>
            <a:off x="1155700" y="863600"/>
            <a:ext cx="9890125" cy="5393690"/>
          </a:xfrm>
          <a:prstGeom prst="rect">
            <a:avLst/>
          </a:prstGeom>
          <a:noFill/>
          <a:ln w="9525">
            <a:noFill/>
          </a:ln>
        </p:spPr>
        <p:txBody>
          <a:bodyPr wrap="square" anchor="t">
            <a:spAutoFit/>
          </a:bodyPr>
          <a:p>
            <a:pPr algn="just" defTabSz="914400">
              <a:lnSpc>
                <a:spcPct val="170000"/>
              </a:lnSpc>
              <a:spcBef>
                <a:spcPts val="600"/>
              </a:spcBef>
              <a:spcAft>
                <a:spcPts val="600"/>
              </a:spcAft>
            </a:pPr>
            <a:r>
              <a:rPr lang="en-US" altLang="zh-CN"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账户管理：</a:t>
            </a:r>
            <a:endParaRPr lang="zh-CN" altLang="en-US" sz="2000" b="1" dirty="0">
              <a:latin typeface="黑体" panose="02010609060101010101" pitchFamily="1" charset="-122"/>
              <a:ea typeface="黑体" panose="02010609060101010101" pitchFamily="1" charset="-122"/>
            </a:endParaRPr>
          </a:p>
          <a:p>
            <a:pPr algn="just" defTabSz="914400">
              <a:lnSpc>
                <a:spcPct val="170000"/>
              </a:lnSpc>
              <a:spcBef>
                <a:spcPts val="600"/>
              </a:spcBef>
              <a:spcAft>
                <a:spcPts val="600"/>
              </a:spcAft>
            </a:pPr>
            <a:r>
              <a:rPr lang="zh-CN" altLang="en-US" b="1" dirty="0">
                <a:latin typeface="黑体" panose="02010609060101010101" pitchFamily="1" charset="-122"/>
                <a:ea typeface="黑体" panose="02010609060101010101" pitchFamily="1" charset="-122"/>
              </a:rPr>
              <a:t>双击左侧【用户信息】，进入到【账户管理】页面，点击【企业信息管理】，企业可【查看信息】、【基本信息变更】、【核心信息变更】。</a:t>
            </a:r>
            <a:endParaRPr lang="zh-CN" altLang="en-US" b="1" dirty="0">
              <a:latin typeface="黑体" panose="02010609060101010101" pitchFamily="1" charset="-122"/>
              <a:ea typeface="黑体" panose="02010609060101010101" pitchFamily="1" charset="-122"/>
            </a:endParaRPr>
          </a:p>
          <a:p>
            <a:pPr algn="just" defTabSz="914400">
              <a:lnSpc>
                <a:spcPct val="210000"/>
              </a:lnSpc>
              <a:spcBef>
                <a:spcPts val="600"/>
              </a:spcBef>
              <a:spcAft>
                <a:spcPts val="600"/>
              </a:spcAft>
            </a:pPr>
            <a:endParaRPr lang="zh-CN" altLang="en-US" b="1" dirty="0">
              <a:latin typeface="黑体" panose="02010609060101010101" pitchFamily="1" charset="-122"/>
              <a:ea typeface="黑体" panose="02010609060101010101" pitchFamily="1" charset="-122"/>
            </a:endParaRPr>
          </a:p>
          <a:p>
            <a:pPr algn="just" defTabSz="914400">
              <a:lnSpc>
                <a:spcPct val="210000"/>
              </a:lnSpc>
              <a:spcBef>
                <a:spcPts val="600"/>
              </a:spcBef>
              <a:spcAft>
                <a:spcPts val="600"/>
              </a:spcAft>
            </a:pPr>
            <a:endParaRPr lang="zh-CN" altLang="en-US" b="1" dirty="0">
              <a:latin typeface="黑体" panose="02010609060101010101" pitchFamily="1" charset="-122"/>
              <a:ea typeface="黑体" panose="02010609060101010101" pitchFamily="1" charset="-122"/>
            </a:endParaRPr>
          </a:p>
          <a:p>
            <a:pPr algn="just" defTabSz="914400">
              <a:lnSpc>
                <a:spcPct val="210000"/>
              </a:lnSpc>
              <a:spcBef>
                <a:spcPts val="600"/>
              </a:spcBef>
              <a:spcAft>
                <a:spcPts val="600"/>
              </a:spcAft>
            </a:pPr>
            <a:endParaRPr lang="zh-CN" altLang="en-US" b="1" dirty="0">
              <a:solidFill>
                <a:srgbClr val="FFFF00"/>
              </a:solidFill>
              <a:latin typeface="黑体" panose="02010609060101010101" pitchFamily="1" charset="-122"/>
              <a:ea typeface="黑体" panose="02010609060101010101" pitchFamily="1" charset="-122"/>
            </a:endParaRPr>
          </a:p>
          <a:p>
            <a:pPr algn="just" defTabSz="914400">
              <a:lnSpc>
                <a:spcPct val="200000"/>
              </a:lnSpc>
              <a:spcBef>
                <a:spcPts val="600"/>
              </a:spcBef>
              <a:spcAft>
                <a:spcPts val="600"/>
              </a:spcAft>
            </a:pPr>
            <a:endParaRPr lang="zh-CN" altLang="en-US" b="1" dirty="0">
              <a:latin typeface="黑体" panose="02010609060101010101" pitchFamily="1" charset="-122"/>
              <a:ea typeface="黑体" panose="02010609060101010101" pitchFamily="1" charset="-122"/>
            </a:endParaRPr>
          </a:p>
          <a:p>
            <a:pPr algn="just" defTabSz="914400">
              <a:lnSpc>
                <a:spcPct val="200000"/>
              </a:lnSpc>
              <a:spcBef>
                <a:spcPts val="600"/>
              </a:spcBef>
              <a:spcAft>
                <a:spcPts val="600"/>
              </a:spcAft>
            </a:pPr>
            <a:endParaRPr lang="zh-CN" altLang="en-US" sz="2000" b="1" dirty="0">
              <a:latin typeface="黑体" panose="02010609060101010101" pitchFamily="1" charset="-122"/>
              <a:ea typeface="黑体" panose="02010609060101010101" pitchFamily="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64514"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一、登录及注册</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4515"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4516"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4517"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64518"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64519" name="文本框 9230"/>
          <p:cNvSpPr txBox="1"/>
          <p:nvPr/>
        </p:nvSpPr>
        <p:spPr>
          <a:xfrm>
            <a:off x="1182688" y="736600"/>
            <a:ext cx="9623425" cy="706438"/>
          </a:xfrm>
          <a:prstGeom prst="rect">
            <a:avLst/>
          </a:prstGeom>
          <a:noFill/>
          <a:ln w="9525">
            <a:noFill/>
          </a:ln>
        </p:spPr>
        <p:txBody>
          <a:bodyPr wrap="square" anchor="t">
            <a:spAutoFit/>
          </a:bodyPr>
          <a:p>
            <a:pPr algn="just" defTabSz="914400">
              <a:lnSpc>
                <a:spcPct val="20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选择评价，选择企业用户或管理用户。企业用户注册或登录，管理用户只能登录</a:t>
            </a:r>
            <a:endParaRPr lang="zh-CN" altLang="en-US" sz="2000" b="1" dirty="0">
              <a:latin typeface="黑体" panose="02010609060101010101" pitchFamily="1" charset="-122"/>
              <a:ea typeface="黑体" panose="02010609060101010101" pitchFamily="1" charset="-122"/>
            </a:endParaRPr>
          </a:p>
        </p:txBody>
      </p:sp>
      <p:pic>
        <p:nvPicPr>
          <p:cNvPr id="64520" name="内容占位符 1"/>
          <p:cNvPicPr>
            <a:picLocks noGrp="1" noChangeAspect="1"/>
          </p:cNvPicPr>
          <p:nvPr>
            <p:ph type="subTitle"/>
          </p:nvPr>
        </p:nvPicPr>
        <p:blipFill>
          <a:blip r:embed="rId2"/>
          <a:stretch>
            <a:fillRect/>
          </a:stretch>
        </p:blipFill>
        <p:spPr>
          <a:xfrm>
            <a:off x="10707688" y="41275"/>
            <a:ext cx="1431925" cy="936625"/>
          </a:xfrm>
        </p:spPr>
      </p:pic>
      <p:sp>
        <p:nvSpPr>
          <p:cNvPr id="64521"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64522" name="图片 3"/>
          <p:cNvPicPr>
            <a:picLocks noChangeAspect="1"/>
          </p:cNvPicPr>
          <p:nvPr/>
        </p:nvPicPr>
        <p:blipFill>
          <a:blip r:embed="rId3"/>
          <a:stretch>
            <a:fillRect/>
          </a:stretch>
        </p:blipFill>
        <p:spPr>
          <a:xfrm>
            <a:off x="1182688" y="1443038"/>
            <a:ext cx="9771062" cy="5172075"/>
          </a:xfrm>
          <a:prstGeom prst="rect">
            <a:avLst/>
          </a:prstGeom>
          <a:noFill/>
          <a:ln w="9525">
            <a:noFill/>
          </a:ln>
        </p:spPr>
      </p:pic>
      <p:sp>
        <p:nvSpPr>
          <p:cNvPr id="64523" name="矩形 66"/>
          <p:cNvSpPr/>
          <p:nvPr/>
        </p:nvSpPr>
        <p:spPr>
          <a:xfrm>
            <a:off x="6780213" y="5654675"/>
            <a:ext cx="1703387" cy="7016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2162"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四、企业账户管理及信息变更</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2163"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2164"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2165" name="圆角矩形 9218"/>
          <p:cNvSpPr/>
          <p:nvPr/>
        </p:nvSpPr>
        <p:spPr>
          <a:xfrm>
            <a:off x="1009650" y="863600"/>
            <a:ext cx="10399713" cy="5857875"/>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2166"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92167" name="内容占位符 1"/>
          <p:cNvPicPr>
            <a:picLocks noGrp="1" noChangeAspect="1"/>
          </p:cNvPicPr>
          <p:nvPr>
            <p:ph type="subTitle"/>
          </p:nvPr>
        </p:nvPicPr>
        <p:blipFill>
          <a:blip r:embed="rId2"/>
          <a:stretch>
            <a:fillRect/>
          </a:stretch>
        </p:blipFill>
        <p:spPr>
          <a:xfrm>
            <a:off x="10707688" y="41275"/>
            <a:ext cx="1431925" cy="936625"/>
          </a:xfrm>
        </p:spPr>
      </p:pic>
      <p:sp>
        <p:nvSpPr>
          <p:cNvPr id="92168"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92169" name="矩形 66"/>
          <p:cNvSpPr/>
          <p:nvPr/>
        </p:nvSpPr>
        <p:spPr>
          <a:xfrm>
            <a:off x="9861550" y="1665288"/>
            <a:ext cx="727075" cy="46672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92170" name="图片 1"/>
          <p:cNvPicPr>
            <a:picLocks noChangeAspect="1"/>
          </p:cNvPicPr>
          <p:nvPr/>
        </p:nvPicPr>
        <p:blipFill>
          <a:blip r:embed="rId3"/>
          <a:stretch>
            <a:fillRect/>
          </a:stretch>
        </p:blipFill>
        <p:spPr>
          <a:xfrm>
            <a:off x="1682750" y="2682875"/>
            <a:ext cx="8543925" cy="2760663"/>
          </a:xfrm>
          <a:prstGeom prst="rect">
            <a:avLst/>
          </a:prstGeom>
          <a:noFill/>
          <a:ln w="9525">
            <a:noFill/>
          </a:ln>
        </p:spPr>
      </p:pic>
      <p:sp>
        <p:nvSpPr>
          <p:cNvPr id="92171" name="文本框 9230"/>
          <p:cNvSpPr txBox="1"/>
          <p:nvPr/>
        </p:nvSpPr>
        <p:spPr>
          <a:xfrm>
            <a:off x="1150938" y="1360488"/>
            <a:ext cx="9890125" cy="1320800"/>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【基本信息变更】：仅涉及企业营业执照附件上传和企业基本情况的变更，修改后可点击保存后提交。</a:t>
            </a:r>
            <a:endParaRPr lang="zh-CN" altLang="en-US" sz="2000" b="1" dirty="0">
              <a:latin typeface="黑体" panose="02010609060101010101" pitchFamily="1" charset="-122"/>
              <a:ea typeface="黑体" panose="02010609060101010101" pitchFamily="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3186"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四、企业账户管理及信息变更</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3187"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3188"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3189" name="圆角矩形 9218"/>
          <p:cNvSpPr/>
          <p:nvPr/>
        </p:nvSpPr>
        <p:spPr>
          <a:xfrm>
            <a:off x="1009650" y="863600"/>
            <a:ext cx="10399713" cy="5857875"/>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3190"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93191" name="内容占位符 1"/>
          <p:cNvPicPr>
            <a:picLocks noGrp="1" noChangeAspect="1"/>
          </p:cNvPicPr>
          <p:nvPr>
            <p:ph type="subTitle"/>
          </p:nvPr>
        </p:nvPicPr>
        <p:blipFill>
          <a:blip r:embed="rId2"/>
          <a:stretch>
            <a:fillRect/>
          </a:stretch>
        </p:blipFill>
        <p:spPr>
          <a:xfrm>
            <a:off x="10707688" y="41275"/>
            <a:ext cx="1431925" cy="936625"/>
          </a:xfrm>
        </p:spPr>
      </p:pic>
      <p:sp>
        <p:nvSpPr>
          <p:cNvPr id="93192"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93193" name="矩形 66"/>
          <p:cNvSpPr/>
          <p:nvPr/>
        </p:nvSpPr>
        <p:spPr>
          <a:xfrm>
            <a:off x="9861550" y="1665288"/>
            <a:ext cx="727075" cy="46672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93194" name="图片 2"/>
          <p:cNvPicPr>
            <a:picLocks noChangeAspect="1"/>
          </p:cNvPicPr>
          <p:nvPr/>
        </p:nvPicPr>
        <p:blipFill>
          <a:blip r:embed="rId3"/>
          <a:stretch>
            <a:fillRect/>
          </a:stretch>
        </p:blipFill>
        <p:spPr>
          <a:xfrm>
            <a:off x="1714500" y="3074988"/>
            <a:ext cx="8616950" cy="2581275"/>
          </a:xfrm>
          <a:prstGeom prst="rect">
            <a:avLst/>
          </a:prstGeom>
          <a:noFill/>
          <a:ln w="9525">
            <a:noFill/>
          </a:ln>
        </p:spPr>
      </p:pic>
      <p:sp>
        <p:nvSpPr>
          <p:cNvPr id="93195" name="文本框 9230"/>
          <p:cNvSpPr txBox="1"/>
          <p:nvPr/>
        </p:nvSpPr>
        <p:spPr>
          <a:xfrm>
            <a:off x="1265238" y="1487488"/>
            <a:ext cx="9890125" cy="132238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【核心信息变更】：仅可以修改企业名称和注册地。注意：</a:t>
            </a:r>
            <a:r>
              <a:rPr lang="zh-CN" altLang="en-US" sz="2000" b="1" dirty="0">
                <a:solidFill>
                  <a:srgbClr val="FFFF00"/>
                </a:solidFill>
                <a:latin typeface="黑体" panose="02010609060101010101" pitchFamily="1" charset="-122"/>
                <a:ea typeface="黑体" panose="02010609060101010101" pitchFamily="1" charset="-122"/>
              </a:rPr>
              <a:t>提交企业核心信息变更，当年评价信息将全部撤回，请谨慎操作。</a:t>
            </a:r>
            <a:r>
              <a:rPr lang="zh-CN" altLang="en-US" sz="2000" b="1" dirty="0">
                <a:latin typeface="黑体" panose="02010609060101010101" pitchFamily="1" charset="-122"/>
                <a:ea typeface="黑体" panose="02010609060101010101" pitchFamily="1" charset="-122"/>
              </a:rPr>
              <a:t>如下图所示：</a:t>
            </a:r>
            <a:endParaRPr lang="zh-CN" altLang="en-US" sz="2000" b="1" dirty="0">
              <a:latin typeface="黑体" panose="02010609060101010101" pitchFamily="1" charset="-122"/>
              <a:ea typeface="黑体" panose="02010609060101010101" pitchFamily="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4210"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四、企业账户管理及信息变更</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4211"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4212"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4213" name="圆角矩形 9218"/>
          <p:cNvSpPr/>
          <p:nvPr/>
        </p:nvSpPr>
        <p:spPr>
          <a:xfrm>
            <a:off x="1009650" y="863600"/>
            <a:ext cx="10399713" cy="5857875"/>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4214"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94215" name="文本框 9230"/>
          <p:cNvSpPr txBox="1"/>
          <p:nvPr/>
        </p:nvSpPr>
        <p:spPr>
          <a:xfrm>
            <a:off x="1150938" y="709613"/>
            <a:ext cx="9890125" cy="706437"/>
          </a:xfrm>
          <a:prstGeom prst="rect">
            <a:avLst/>
          </a:prstGeom>
          <a:noFill/>
          <a:ln w="9525">
            <a:noFill/>
          </a:ln>
        </p:spPr>
        <p:txBody>
          <a:bodyPr wrap="square" anchor="t">
            <a:spAutoFit/>
          </a:bodyPr>
          <a:p>
            <a:pPr algn="just" defTabSz="914400">
              <a:lnSpc>
                <a:spcPct val="200000"/>
              </a:lnSpc>
              <a:spcBef>
                <a:spcPts val="600"/>
              </a:spcBef>
              <a:spcAft>
                <a:spcPts val="600"/>
              </a:spcAft>
            </a:pPr>
            <a:r>
              <a:rPr lang="en-US" altLang="zh-CN"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页面右上角可以选择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修改密码</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，修改原注册的登录系统密码。</a:t>
            </a:r>
            <a:endParaRPr lang="zh-CN" altLang="en-US" sz="2000" b="1" dirty="0">
              <a:latin typeface="黑体" panose="02010609060101010101" pitchFamily="1" charset="-122"/>
              <a:ea typeface="黑体" panose="02010609060101010101" pitchFamily="1" charset="-122"/>
            </a:endParaRPr>
          </a:p>
        </p:txBody>
      </p:sp>
      <p:pic>
        <p:nvPicPr>
          <p:cNvPr id="94216" name="内容占位符 1"/>
          <p:cNvPicPr>
            <a:picLocks noGrp="1" noChangeAspect="1"/>
          </p:cNvPicPr>
          <p:nvPr>
            <p:ph type="subTitle"/>
          </p:nvPr>
        </p:nvPicPr>
        <p:blipFill>
          <a:blip r:embed="rId2"/>
          <a:stretch>
            <a:fillRect/>
          </a:stretch>
        </p:blipFill>
        <p:spPr>
          <a:xfrm>
            <a:off x="10707688" y="41275"/>
            <a:ext cx="1431925" cy="936625"/>
          </a:xfrm>
        </p:spPr>
      </p:pic>
      <p:sp>
        <p:nvSpPr>
          <p:cNvPr id="94217"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94218" name="图片 2"/>
          <p:cNvPicPr>
            <a:picLocks noChangeAspect="1"/>
          </p:cNvPicPr>
          <p:nvPr/>
        </p:nvPicPr>
        <p:blipFill>
          <a:blip r:embed="rId3"/>
          <a:stretch>
            <a:fillRect/>
          </a:stretch>
        </p:blipFill>
        <p:spPr>
          <a:xfrm>
            <a:off x="1265238" y="1565275"/>
            <a:ext cx="9890125" cy="4895850"/>
          </a:xfrm>
          <a:prstGeom prst="rect">
            <a:avLst/>
          </a:prstGeom>
          <a:noFill/>
          <a:ln w="9525">
            <a:noFill/>
          </a:ln>
        </p:spPr>
      </p:pic>
      <p:sp>
        <p:nvSpPr>
          <p:cNvPr id="94219" name="矩形 66"/>
          <p:cNvSpPr/>
          <p:nvPr/>
        </p:nvSpPr>
        <p:spPr>
          <a:xfrm>
            <a:off x="9861550" y="1665288"/>
            <a:ext cx="727075" cy="46672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5234"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四、企业账户管理及信息变更</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5235"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5236"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5237" name="圆角矩形 9218"/>
          <p:cNvSpPr/>
          <p:nvPr/>
        </p:nvSpPr>
        <p:spPr>
          <a:xfrm>
            <a:off x="1009650" y="709613"/>
            <a:ext cx="10399713" cy="5767387"/>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5238"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95239" name="文本框 9230"/>
          <p:cNvSpPr txBox="1"/>
          <p:nvPr/>
        </p:nvSpPr>
        <p:spPr>
          <a:xfrm>
            <a:off x="1150938" y="709613"/>
            <a:ext cx="9890125" cy="70643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   全部操作完成后，可以选择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注销</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退出录入系统。</a:t>
            </a:r>
            <a:endParaRPr lang="zh-CN" altLang="en-US" sz="2000" b="1" dirty="0">
              <a:latin typeface="黑体" panose="02010609060101010101" pitchFamily="1" charset="-122"/>
              <a:ea typeface="黑体" panose="02010609060101010101" pitchFamily="1" charset="-122"/>
            </a:endParaRPr>
          </a:p>
        </p:txBody>
      </p:sp>
      <p:pic>
        <p:nvPicPr>
          <p:cNvPr id="95240" name="内容占位符 1"/>
          <p:cNvPicPr>
            <a:picLocks noGrp="1" noChangeAspect="1"/>
          </p:cNvPicPr>
          <p:nvPr>
            <p:ph type="subTitle"/>
          </p:nvPr>
        </p:nvPicPr>
        <p:blipFill>
          <a:blip r:embed="rId2"/>
          <a:stretch>
            <a:fillRect/>
          </a:stretch>
        </p:blipFill>
        <p:spPr>
          <a:xfrm>
            <a:off x="10707688" y="41275"/>
            <a:ext cx="1431925" cy="936625"/>
          </a:xfrm>
        </p:spPr>
      </p:pic>
      <p:sp>
        <p:nvSpPr>
          <p:cNvPr id="95241"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95242" name="图片 5"/>
          <p:cNvPicPr>
            <a:picLocks noChangeAspect="1"/>
          </p:cNvPicPr>
          <p:nvPr/>
        </p:nvPicPr>
        <p:blipFill>
          <a:blip r:embed="rId3"/>
          <a:stretch>
            <a:fillRect/>
          </a:stretch>
        </p:blipFill>
        <p:spPr>
          <a:xfrm>
            <a:off x="1525588" y="1520825"/>
            <a:ext cx="9515475" cy="4729163"/>
          </a:xfrm>
          <a:prstGeom prst="rect">
            <a:avLst/>
          </a:prstGeom>
          <a:noFill/>
          <a:ln w="9525">
            <a:noFill/>
          </a:ln>
        </p:spPr>
      </p:pic>
      <p:sp>
        <p:nvSpPr>
          <p:cNvPr id="95243" name="矩形 66"/>
          <p:cNvSpPr/>
          <p:nvPr/>
        </p:nvSpPr>
        <p:spPr>
          <a:xfrm>
            <a:off x="10313988" y="1631950"/>
            <a:ext cx="727075" cy="46672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6258"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6259"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6260"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6261" name="圆角矩形 9218"/>
          <p:cNvSpPr/>
          <p:nvPr/>
        </p:nvSpPr>
        <p:spPr>
          <a:xfrm>
            <a:off x="1009650" y="709613"/>
            <a:ext cx="10399713" cy="5767387"/>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6262"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96263" name="文本框 9230"/>
          <p:cNvSpPr txBox="1"/>
          <p:nvPr/>
        </p:nvSpPr>
        <p:spPr>
          <a:xfrm>
            <a:off x="1150938" y="709613"/>
            <a:ext cx="9890125" cy="132238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   管理用户登录，选择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管理用户</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栏目，录入用户名和密码。用户名和密码由科技部统一生成，请与省科技厅联系。</a:t>
            </a:r>
            <a:endParaRPr lang="zh-CN" altLang="en-US" sz="2000" b="1" dirty="0">
              <a:latin typeface="黑体" panose="02010609060101010101" pitchFamily="1" charset="-122"/>
              <a:ea typeface="黑体" panose="02010609060101010101" pitchFamily="1" charset="-122"/>
            </a:endParaRPr>
          </a:p>
        </p:txBody>
      </p:sp>
      <p:pic>
        <p:nvPicPr>
          <p:cNvPr id="96264" name="内容占位符 1"/>
          <p:cNvPicPr>
            <a:picLocks noGrp="1" noChangeAspect="1"/>
          </p:cNvPicPr>
          <p:nvPr>
            <p:ph type="subTitle"/>
          </p:nvPr>
        </p:nvPicPr>
        <p:blipFill>
          <a:blip r:embed="rId2"/>
          <a:stretch>
            <a:fillRect/>
          </a:stretch>
        </p:blipFill>
        <p:spPr>
          <a:xfrm>
            <a:off x="10707688" y="41275"/>
            <a:ext cx="1431925" cy="936625"/>
          </a:xfrm>
        </p:spPr>
      </p:pic>
      <p:sp>
        <p:nvSpPr>
          <p:cNvPr id="96265"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96266" name="矩形 66"/>
          <p:cNvSpPr/>
          <p:nvPr/>
        </p:nvSpPr>
        <p:spPr>
          <a:xfrm>
            <a:off x="6130925" y="2855913"/>
            <a:ext cx="727075" cy="465137"/>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96267" name="图片 2"/>
          <p:cNvPicPr>
            <a:picLocks noChangeAspect="1"/>
          </p:cNvPicPr>
          <p:nvPr/>
        </p:nvPicPr>
        <p:blipFill>
          <a:blip r:embed="rId3"/>
          <a:stretch>
            <a:fillRect/>
          </a:stretch>
        </p:blipFill>
        <p:spPr>
          <a:xfrm>
            <a:off x="4062413" y="2009775"/>
            <a:ext cx="4067175" cy="4467225"/>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7282"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7283"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7284"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7285" name="圆角矩形 9218"/>
          <p:cNvSpPr/>
          <p:nvPr/>
        </p:nvSpPr>
        <p:spPr>
          <a:xfrm>
            <a:off x="1009650" y="709613"/>
            <a:ext cx="10399713" cy="5767387"/>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7286"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97287" name="文本框 9230"/>
          <p:cNvSpPr txBox="1"/>
          <p:nvPr/>
        </p:nvSpPr>
        <p:spPr>
          <a:xfrm>
            <a:off x="1150938" y="709613"/>
            <a:ext cx="9890125" cy="132238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   管理用户登录后，可以对企业提交的信息进行</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注册信息核对</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形式审查</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入库登记</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和</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信息查询</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等操作。</a:t>
            </a:r>
            <a:endParaRPr lang="zh-CN" altLang="en-US" sz="2000" b="1" dirty="0">
              <a:latin typeface="黑体" panose="02010609060101010101" pitchFamily="1" charset="-122"/>
              <a:ea typeface="黑体" panose="02010609060101010101" pitchFamily="1" charset="-122"/>
            </a:endParaRPr>
          </a:p>
        </p:txBody>
      </p:sp>
      <p:pic>
        <p:nvPicPr>
          <p:cNvPr id="97288" name="内容占位符 1"/>
          <p:cNvPicPr>
            <a:picLocks noGrp="1" noChangeAspect="1"/>
          </p:cNvPicPr>
          <p:nvPr>
            <p:ph type="subTitle"/>
          </p:nvPr>
        </p:nvPicPr>
        <p:blipFill>
          <a:blip r:embed="rId2"/>
          <a:stretch>
            <a:fillRect/>
          </a:stretch>
        </p:blipFill>
        <p:spPr>
          <a:xfrm>
            <a:off x="10707688" y="41275"/>
            <a:ext cx="1431925" cy="936625"/>
          </a:xfrm>
        </p:spPr>
      </p:pic>
      <p:sp>
        <p:nvSpPr>
          <p:cNvPr id="97289"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97290" name="图片 3"/>
          <p:cNvPicPr>
            <a:picLocks noChangeAspect="1"/>
          </p:cNvPicPr>
          <p:nvPr/>
        </p:nvPicPr>
        <p:blipFill>
          <a:blip r:embed="rId3"/>
          <a:stretch>
            <a:fillRect/>
          </a:stretch>
        </p:blipFill>
        <p:spPr>
          <a:xfrm>
            <a:off x="1419225" y="2073275"/>
            <a:ext cx="9621838" cy="4105275"/>
          </a:xfrm>
          <a:prstGeom prst="rect">
            <a:avLst/>
          </a:prstGeom>
          <a:noFill/>
          <a:ln w="9525">
            <a:noFill/>
          </a:ln>
        </p:spPr>
      </p:pic>
      <p:sp>
        <p:nvSpPr>
          <p:cNvPr id="97291" name="矩形 66"/>
          <p:cNvSpPr/>
          <p:nvPr/>
        </p:nvSpPr>
        <p:spPr>
          <a:xfrm>
            <a:off x="1482725" y="3525838"/>
            <a:ext cx="1162050" cy="17049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8306"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8307"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8308"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8309" name="圆角矩形 9218"/>
          <p:cNvSpPr/>
          <p:nvPr/>
        </p:nvSpPr>
        <p:spPr>
          <a:xfrm>
            <a:off x="1009650" y="709613"/>
            <a:ext cx="10399713" cy="6011862"/>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8310"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98311" name="文本框 9230"/>
          <p:cNvSpPr txBox="1"/>
          <p:nvPr/>
        </p:nvSpPr>
        <p:spPr>
          <a:xfrm>
            <a:off x="1150938" y="709613"/>
            <a:ext cx="9890125" cy="1198880"/>
          </a:xfrm>
          <a:prstGeom prst="rect">
            <a:avLst/>
          </a:prstGeom>
          <a:noFill/>
          <a:ln w="9525">
            <a:noFill/>
          </a:ln>
        </p:spPr>
        <p:txBody>
          <a:bodyPr wrap="square" anchor="t">
            <a:spAutoFit/>
          </a:bodyPr>
          <a:p>
            <a:pPr algn="just" defTabSz="914400">
              <a:lnSpc>
                <a:spcPct val="180000"/>
              </a:lnSpc>
              <a:spcBef>
                <a:spcPts val="600"/>
              </a:spcBef>
              <a:spcAft>
                <a:spcPts val="600"/>
              </a:spcAft>
            </a:pPr>
            <a:r>
              <a:rPr lang="zh-CN" altLang="en-US" sz="2000" b="1" dirty="0">
                <a:latin typeface="黑体" panose="02010609060101010101" pitchFamily="1" charset="-122"/>
                <a:ea typeface="黑体" panose="02010609060101010101" pitchFamily="1" charset="-122"/>
              </a:rPr>
              <a:t>   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注册信息核对</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后，选择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核对</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，查看企业填写的注册信息与营业执照是否一致。</a:t>
            </a:r>
            <a:endParaRPr lang="zh-CN" altLang="en-US" sz="2000" b="1" dirty="0">
              <a:latin typeface="黑体" panose="02010609060101010101" pitchFamily="1" charset="-122"/>
              <a:ea typeface="黑体" panose="02010609060101010101" pitchFamily="1" charset="-122"/>
            </a:endParaRPr>
          </a:p>
        </p:txBody>
      </p:sp>
      <p:pic>
        <p:nvPicPr>
          <p:cNvPr id="98312" name="内容占位符 1"/>
          <p:cNvPicPr>
            <a:picLocks noGrp="1" noChangeAspect="1"/>
          </p:cNvPicPr>
          <p:nvPr>
            <p:ph type="subTitle"/>
          </p:nvPr>
        </p:nvPicPr>
        <p:blipFill>
          <a:blip r:embed="rId2"/>
          <a:stretch>
            <a:fillRect/>
          </a:stretch>
        </p:blipFill>
        <p:spPr>
          <a:xfrm>
            <a:off x="10707688" y="41275"/>
            <a:ext cx="1431925" cy="936625"/>
          </a:xfrm>
        </p:spPr>
      </p:pic>
      <p:sp>
        <p:nvSpPr>
          <p:cNvPr id="98313"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98314" name="图片 2"/>
          <p:cNvPicPr>
            <a:picLocks noChangeAspect="1"/>
          </p:cNvPicPr>
          <p:nvPr/>
        </p:nvPicPr>
        <p:blipFill>
          <a:blip r:embed="rId3"/>
          <a:stretch>
            <a:fillRect/>
          </a:stretch>
        </p:blipFill>
        <p:spPr>
          <a:xfrm>
            <a:off x="1377950" y="1908810"/>
            <a:ext cx="9663113" cy="4533900"/>
          </a:xfrm>
          <a:prstGeom prst="rect">
            <a:avLst/>
          </a:prstGeom>
          <a:noFill/>
          <a:ln w="9525">
            <a:noFill/>
          </a:ln>
        </p:spPr>
      </p:pic>
      <p:sp>
        <p:nvSpPr>
          <p:cNvPr id="98315" name="矩形 66"/>
          <p:cNvSpPr/>
          <p:nvPr/>
        </p:nvSpPr>
        <p:spPr>
          <a:xfrm>
            <a:off x="9898063" y="4429125"/>
            <a:ext cx="692150" cy="56673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99330"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99331"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9332"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99333" name="圆角矩形 9218"/>
          <p:cNvSpPr/>
          <p:nvPr/>
        </p:nvSpPr>
        <p:spPr>
          <a:xfrm>
            <a:off x="1009650" y="709613"/>
            <a:ext cx="10399713" cy="6196012"/>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99334"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99336" name="内容占位符 1"/>
          <p:cNvPicPr>
            <a:picLocks noGrp="1" noChangeAspect="1"/>
          </p:cNvPicPr>
          <p:nvPr>
            <p:ph type="subTitle"/>
          </p:nvPr>
        </p:nvPicPr>
        <p:blipFill>
          <a:blip r:embed="rId2"/>
          <a:stretch>
            <a:fillRect/>
          </a:stretch>
        </p:blipFill>
        <p:spPr>
          <a:xfrm>
            <a:off x="10707688" y="41275"/>
            <a:ext cx="1431925" cy="936625"/>
          </a:xfrm>
        </p:spPr>
      </p:pic>
      <p:sp>
        <p:nvSpPr>
          <p:cNvPr id="99337"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99338" name="图片 3"/>
          <p:cNvPicPr>
            <a:picLocks noChangeAspect="1"/>
          </p:cNvPicPr>
          <p:nvPr/>
        </p:nvPicPr>
        <p:blipFill>
          <a:blip r:embed="rId3"/>
          <a:stretch>
            <a:fillRect/>
          </a:stretch>
        </p:blipFill>
        <p:spPr>
          <a:xfrm>
            <a:off x="1366838" y="2279650"/>
            <a:ext cx="9674225" cy="4441825"/>
          </a:xfrm>
          <a:prstGeom prst="rect">
            <a:avLst/>
          </a:prstGeom>
          <a:noFill/>
          <a:ln w="9525">
            <a:noFill/>
          </a:ln>
        </p:spPr>
      </p:pic>
      <p:sp>
        <p:nvSpPr>
          <p:cNvPr id="99339" name="矩形 66"/>
          <p:cNvSpPr/>
          <p:nvPr/>
        </p:nvSpPr>
        <p:spPr>
          <a:xfrm>
            <a:off x="9461500" y="3052763"/>
            <a:ext cx="993775" cy="566737"/>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99340" name="矩形 66"/>
          <p:cNvSpPr/>
          <p:nvPr/>
        </p:nvSpPr>
        <p:spPr>
          <a:xfrm>
            <a:off x="6708775" y="2533650"/>
            <a:ext cx="1611313" cy="35718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99341" name="矩形 66"/>
          <p:cNvSpPr/>
          <p:nvPr/>
        </p:nvSpPr>
        <p:spPr>
          <a:xfrm>
            <a:off x="2962275" y="2740025"/>
            <a:ext cx="625475" cy="3984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99335" name="文本框 9230"/>
          <p:cNvSpPr txBox="1"/>
          <p:nvPr/>
        </p:nvSpPr>
        <p:spPr>
          <a:xfrm>
            <a:off x="1150938" y="709613"/>
            <a:ext cx="9890125" cy="2280920"/>
          </a:xfrm>
          <a:prstGeom prst="rect">
            <a:avLst/>
          </a:prstGeom>
          <a:noFill/>
          <a:ln w="9525">
            <a:noFill/>
          </a:ln>
        </p:spPr>
        <p:txBody>
          <a:bodyPr wrap="square" anchor="t">
            <a:spAutoFit/>
          </a:bodyPr>
          <a:p>
            <a:pPr algn="just" defTabSz="914400">
              <a:lnSpc>
                <a:spcPct val="140000"/>
              </a:lnSpc>
              <a:spcBef>
                <a:spcPts val="600"/>
              </a:spcBef>
              <a:spcAft>
                <a:spcPts val="600"/>
              </a:spcAft>
            </a:pPr>
            <a:r>
              <a:rPr lang="zh-CN" altLang="en-US" sz="2000" b="1" dirty="0">
                <a:latin typeface="黑体" panose="02010609060101010101" pitchFamily="1" charset="-122"/>
                <a:ea typeface="黑体" panose="02010609060101010101" pitchFamily="1" charset="-122"/>
              </a:rPr>
              <a:t>   </a:t>
            </a:r>
            <a:r>
              <a:rPr lang="zh-CN" altLang="en-US" sz="1800" b="1" dirty="0">
                <a:solidFill>
                  <a:srgbClr val="FFFF00"/>
                </a:solidFill>
                <a:latin typeface="黑体" panose="02010609060101010101" pitchFamily="1" charset="-122"/>
                <a:ea typeface="黑体" panose="02010609060101010101" pitchFamily="1" charset="-122"/>
                <a:sym typeface="+mn-ea"/>
              </a:rPr>
              <a:t>核对企业基本信息和营业执照显示信息是否一致。</a:t>
            </a:r>
            <a:r>
              <a:rPr lang="zh-CN" altLang="en-US" sz="1800" b="1" dirty="0">
                <a:latin typeface="黑体" panose="02010609060101010101" pitchFamily="1" charset="-122"/>
                <a:ea typeface="黑体" panose="02010609060101010101" pitchFamily="1" charset="-122"/>
              </a:rPr>
              <a:t>选择</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核对结果</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后，选择</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通过</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或</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退回</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。通过选择</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保存并发送</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，系统会自动发送到注册邮箱内一条注册成功的信息。退回要写出</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说明</a:t>
            </a:r>
            <a:r>
              <a:rPr lang="en-US" altLang="zh-CN" sz="1800" b="1" dirty="0">
                <a:latin typeface="黑体" panose="02010609060101010101" pitchFamily="1" charset="-122"/>
                <a:ea typeface="黑体" panose="02010609060101010101" pitchFamily="1" charset="-122"/>
              </a:rPr>
              <a:t>”</a:t>
            </a:r>
            <a:r>
              <a:rPr lang="zh-CN" altLang="en-US" sz="1800" b="1" dirty="0">
                <a:latin typeface="黑体" panose="02010609060101010101" pitchFamily="1" charset="-122"/>
                <a:ea typeface="黑体" panose="02010609060101010101" pitchFamily="1" charset="-122"/>
              </a:rPr>
              <a:t>。把鼠标放到营业执照上，可以放大营业执照内容，方便审核。</a:t>
            </a:r>
            <a:r>
              <a:rPr lang="zh-CN" altLang="en-US" sz="1800" b="1" dirty="0">
                <a:solidFill>
                  <a:srgbClr val="FFFF00"/>
                </a:solidFill>
                <a:latin typeface="黑体" panose="02010609060101010101" pitchFamily="1" charset="-122"/>
                <a:ea typeface="黑体" panose="02010609060101010101" pitchFamily="1" charset="-122"/>
              </a:rPr>
              <a:t>审核通过的企业，可以提交填报信息。</a:t>
            </a:r>
            <a:endParaRPr lang="zh-CN" altLang="en-US" sz="1800" b="1" dirty="0">
              <a:solidFill>
                <a:srgbClr val="FFFF00"/>
              </a:solidFill>
              <a:latin typeface="黑体" panose="02010609060101010101" pitchFamily="1" charset="-122"/>
              <a:ea typeface="黑体" panose="02010609060101010101" pitchFamily="1" charset="-122"/>
            </a:endParaRPr>
          </a:p>
          <a:p>
            <a:pPr algn="just" defTabSz="914400">
              <a:lnSpc>
                <a:spcPct val="160000"/>
              </a:lnSpc>
              <a:spcBef>
                <a:spcPts val="600"/>
              </a:spcBef>
              <a:spcAft>
                <a:spcPts val="600"/>
              </a:spcAft>
            </a:pPr>
            <a:endParaRPr lang="zh-CN" altLang="en-US" sz="1800" b="1" dirty="0">
              <a:solidFill>
                <a:schemeClr val="tx1"/>
              </a:solidFill>
              <a:latin typeface="黑体" panose="02010609060101010101" pitchFamily="1" charset="-122"/>
              <a:ea typeface="黑体" panose="02010609060101010101" pitchFamily="1"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3"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100354"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100355"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0356"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0357" name="圆角矩形 9218"/>
          <p:cNvSpPr/>
          <p:nvPr/>
        </p:nvSpPr>
        <p:spPr>
          <a:xfrm>
            <a:off x="1009650" y="709613"/>
            <a:ext cx="10399713" cy="6196012"/>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100358"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100359" name="文本框 9230"/>
          <p:cNvSpPr txBox="1"/>
          <p:nvPr/>
        </p:nvSpPr>
        <p:spPr>
          <a:xfrm>
            <a:off x="1150938" y="709613"/>
            <a:ext cx="9890125" cy="1322387"/>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   已核对企业列表处，可重置企业密码。点击【重置密码】，随机生成密码并发送至联系人邮箱。如下图：</a:t>
            </a:r>
            <a:endParaRPr lang="zh-CN" altLang="en-US" sz="2000" b="1" dirty="0">
              <a:latin typeface="黑体" panose="02010609060101010101" pitchFamily="1" charset="-122"/>
              <a:ea typeface="黑体" panose="02010609060101010101" pitchFamily="1" charset="-122"/>
            </a:endParaRPr>
          </a:p>
        </p:txBody>
      </p:sp>
      <p:pic>
        <p:nvPicPr>
          <p:cNvPr id="100360" name="内容占位符 1"/>
          <p:cNvPicPr>
            <a:picLocks noGrp="1" noChangeAspect="1"/>
          </p:cNvPicPr>
          <p:nvPr>
            <p:ph type="subTitle"/>
          </p:nvPr>
        </p:nvPicPr>
        <p:blipFill>
          <a:blip r:embed="rId2"/>
          <a:stretch>
            <a:fillRect/>
          </a:stretch>
        </p:blipFill>
        <p:spPr>
          <a:xfrm>
            <a:off x="10707688" y="41275"/>
            <a:ext cx="1431925" cy="936625"/>
          </a:xfrm>
        </p:spPr>
      </p:pic>
      <p:sp>
        <p:nvSpPr>
          <p:cNvPr id="100361"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100362" name="图片 2"/>
          <p:cNvPicPr>
            <a:picLocks noChangeAspect="1"/>
          </p:cNvPicPr>
          <p:nvPr/>
        </p:nvPicPr>
        <p:blipFill>
          <a:blip r:embed="rId3"/>
          <a:stretch>
            <a:fillRect/>
          </a:stretch>
        </p:blipFill>
        <p:spPr>
          <a:xfrm>
            <a:off x="1073150" y="2187575"/>
            <a:ext cx="10274300" cy="3389313"/>
          </a:xfrm>
          <a:prstGeom prst="rect">
            <a:avLst/>
          </a:prstGeom>
          <a:noFill/>
          <a:ln w="9525">
            <a:noFill/>
          </a:ln>
        </p:spPr>
      </p:pic>
      <p:sp>
        <p:nvSpPr>
          <p:cNvPr id="100363" name="矩形 66"/>
          <p:cNvSpPr/>
          <p:nvPr/>
        </p:nvSpPr>
        <p:spPr>
          <a:xfrm>
            <a:off x="1455738" y="3027363"/>
            <a:ext cx="981075" cy="376237"/>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0364" name="矩形 66"/>
          <p:cNvSpPr/>
          <p:nvPr/>
        </p:nvSpPr>
        <p:spPr>
          <a:xfrm>
            <a:off x="3768725" y="2281238"/>
            <a:ext cx="1611313" cy="357187"/>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0365" name="矩形 66"/>
          <p:cNvSpPr/>
          <p:nvPr/>
        </p:nvSpPr>
        <p:spPr>
          <a:xfrm>
            <a:off x="10055225" y="3597275"/>
            <a:ext cx="1292225" cy="419100"/>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101378"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101379"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1380"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1381" name="圆角矩形 9218"/>
          <p:cNvSpPr/>
          <p:nvPr/>
        </p:nvSpPr>
        <p:spPr>
          <a:xfrm>
            <a:off x="1009650" y="709613"/>
            <a:ext cx="10399713" cy="6196012"/>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101382"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101383" name="内容占位符 1"/>
          <p:cNvPicPr>
            <a:picLocks noGrp="1" noChangeAspect="1"/>
          </p:cNvPicPr>
          <p:nvPr>
            <p:ph type="subTitle"/>
          </p:nvPr>
        </p:nvPicPr>
        <p:blipFill>
          <a:blip r:embed="rId2"/>
          <a:stretch>
            <a:fillRect/>
          </a:stretch>
        </p:blipFill>
        <p:spPr>
          <a:xfrm>
            <a:off x="10707688" y="41275"/>
            <a:ext cx="1431925" cy="936625"/>
          </a:xfrm>
        </p:spPr>
      </p:pic>
      <p:sp>
        <p:nvSpPr>
          <p:cNvPr id="101384"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01385" name="矩形 66"/>
          <p:cNvSpPr/>
          <p:nvPr/>
        </p:nvSpPr>
        <p:spPr>
          <a:xfrm>
            <a:off x="9461500" y="3213100"/>
            <a:ext cx="993775" cy="56673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101386" name="图片 3"/>
          <p:cNvPicPr>
            <a:picLocks noChangeAspect="1"/>
          </p:cNvPicPr>
          <p:nvPr/>
        </p:nvPicPr>
        <p:blipFill>
          <a:blip r:embed="rId3"/>
          <a:stretch>
            <a:fillRect/>
          </a:stretch>
        </p:blipFill>
        <p:spPr>
          <a:xfrm>
            <a:off x="1150938" y="2855913"/>
            <a:ext cx="10063162" cy="3238500"/>
          </a:xfrm>
          <a:prstGeom prst="rect">
            <a:avLst/>
          </a:prstGeom>
          <a:noFill/>
          <a:ln w="9525">
            <a:noFill/>
          </a:ln>
        </p:spPr>
      </p:pic>
      <p:sp>
        <p:nvSpPr>
          <p:cNvPr id="101387" name="矩形 66"/>
          <p:cNvSpPr/>
          <p:nvPr/>
        </p:nvSpPr>
        <p:spPr>
          <a:xfrm>
            <a:off x="1504950" y="4184650"/>
            <a:ext cx="704850" cy="3984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1388" name="矩形 66"/>
          <p:cNvSpPr/>
          <p:nvPr/>
        </p:nvSpPr>
        <p:spPr>
          <a:xfrm>
            <a:off x="2874963" y="2855913"/>
            <a:ext cx="625475" cy="56832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1389" name="文本框 9230"/>
          <p:cNvSpPr txBox="1"/>
          <p:nvPr/>
        </p:nvSpPr>
        <p:spPr>
          <a:xfrm>
            <a:off x="1150938" y="709613"/>
            <a:ext cx="9890125" cy="1918970"/>
          </a:xfrm>
          <a:prstGeom prst="rect">
            <a:avLst/>
          </a:prstGeom>
          <a:noFill/>
          <a:ln w="9525">
            <a:noFill/>
          </a:ln>
        </p:spPr>
        <p:txBody>
          <a:bodyPr wrap="square" anchor="t">
            <a:spAutoFit/>
          </a:bodyPr>
          <a:p>
            <a:pPr algn="just" defTabSz="914400">
              <a:lnSpc>
                <a:spcPct val="170000"/>
              </a:lnSpc>
              <a:spcBef>
                <a:spcPts val="600"/>
              </a:spcBef>
              <a:spcAft>
                <a:spcPts val="600"/>
              </a:spcAft>
            </a:pPr>
            <a:r>
              <a:rPr lang="zh-CN" altLang="en-US" sz="2000" b="1" dirty="0">
                <a:latin typeface="黑体" panose="02010609060101010101" pitchFamily="1" charset="-122"/>
                <a:ea typeface="黑体" panose="02010609060101010101" pitchFamily="1" charset="-122"/>
              </a:rPr>
              <a:t>  </a:t>
            </a:r>
            <a:r>
              <a:rPr lang="zh-CN" altLang="en-US" sz="2400" b="1" dirty="0">
                <a:latin typeface="黑体" panose="02010609060101010101" pitchFamily="1" charset="-122"/>
                <a:ea typeface="黑体" panose="02010609060101010101" pitchFamily="1" charset="-122"/>
              </a:rPr>
              <a:t> 形式审查：</a:t>
            </a:r>
            <a:endParaRPr lang="zh-CN" altLang="en-US" sz="2400" b="1" dirty="0">
              <a:latin typeface="黑体" panose="02010609060101010101" pitchFamily="1" charset="-122"/>
              <a:ea typeface="黑体" panose="02010609060101010101" pitchFamily="1" charset="-122"/>
            </a:endParaRPr>
          </a:p>
          <a:p>
            <a:pPr algn="just" defTabSz="914400">
              <a:lnSpc>
                <a:spcPct val="170000"/>
              </a:lnSpc>
              <a:spcBef>
                <a:spcPts val="600"/>
              </a:spcBef>
              <a:spcAft>
                <a:spcPts val="600"/>
              </a:spcAft>
            </a:pPr>
            <a:r>
              <a:rPr lang="zh-CN" altLang="en-US" sz="2000" b="1" dirty="0">
                <a:latin typeface="黑体" panose="02010609060101010101" pitchFamily="1" charset="-122"/>
                <a:ea typeface="黑体" panose="02010609060101010101" pitchFamily="1" charset="-122"/>
              </a:rPr>
              <a:t>点击左侧【形式审查】，选择【待审查】一栏，显示已提交的评价信息，点击【核对】，查看企业评价表。</a:t>
            </a:r>
            <a:endParaRPr lang="zh-CN" altLang="en-US" sz="2000" b="1" dirty="0">
              <a:latin typeface="黑体" panose="02010609060101010101" pitchFamily="1" charset="-122"/>
              <a:ea typeface="黑体" panose="02010609060101010101" pitchFamily="1" charset="-122"/>
            </a:endParaRPr>
          </a:p>
        </p:txBody>
      </p:sp>
      <p:sp>
        <p:nvSpPr>
          <p:cNvPr id="101390" name="矩形 66"/>
          <p:cNvSpPr/>
          <p:nvPr/>
        </p:nvSpPr>
        <p:spPr>
          <a:xfrm flipV="1">
            <a:off x="10198100" y="4764088"/>
            <a:ext cx="1016000" cy="398462"/>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65538"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一、登录及注册</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5539"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5540"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5541" name="圆角矩形 9218"/>
          <p:cNvSpPr/>
          <p:nvPr/>
        </p:nvSpPr>
        <p:spPr>
          <a:xfrm>
            <a:off x="895350" y="890588"/>
            <a:ext cx="10401300" cy="6167437"/>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65542"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65543" name="文本框 9230"/>
          <p:cNvSpPr txBox="1"/>
          <p:nvPr/>
        </p:nvSpPr>
        <p:spPr>
          <a:xfrm>
            <a:off x="1182688" y="736600"/>
            <a:ext cx="9623425" cy="706438"/>
          </a:xfrm>
          <a:prstGeom prst="rect">
            <a:avLst/>
          </a:prstGeom>
          <a:noFill/>
          <a:ln w="9525">
            <a:noFill/>
          </a:ln>
        </p:spPr>
        <p:txBody>
          <a:bodyPr wrap="square" anchor="t">
            <a:spAutoFit/>
          </a:bodyPr>
          <a:p>
            <a:pPr algn="just" defTabSz="914400">
              <a:lnSpc>
                <a:spcPct val="200000"/>
              </a:lnSpc>
              <a:spcBef>
                <a:spcPts val="600"/>
              </a:spcBef>
              <a:spcAft>
                <a:spcPts val="600"/>
              </a:spcAft>
            </a:pPr>
            <a:r>
              <a:rPr lang="zh-CN" altLang="en-US" sz="2000" b="1" dirty="0">
                <a:latin typeface="黑体" panose="02010609060101010101" pitchFamily="1" charset="-122"/>
                <a:ea typeface="黑体" panose="02010609060101010101" pitchFamily="1" charset="-122"/>
              </a:rPr>
              <a:t>企业用户注册，在</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我已仔细阅读并接受企业注册承诺书</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处点</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，选择</a:t>
            </a:r>
            <a:r>
              <a:rPr lang="en-US" altLang="zh-CN" sz="2000" b="1" dirty="0">
                <a:latin typeface="黑体" panose="02010609060101010101" pitchFamily="1" charset="-122"/>
                <a:ea typeface="黑体" panose="02010609060101010101" pitchFamily="1" charset="-122"/>
              </a:rPr>
              <a:t>“</a:t>
            </a:r>
            <a:r>
              <a:rPr lang="zh-CN" altLang="en-US" sz="2000" b="1" dirty="0">
                <a:latin typeface="黑体" panose="02010609060101010101" pitchFamily="1" charset="-122"/>
                <a:ea typeface="黑体" panose="02010609060101010101" pitchFamily="1" charset="-122"/>
              </a:rPr>
              <a:t>下一步</a:t>
            </a:r>
            <a:r>
              <a:rPr lang="en-US" altLang="zh-CN" sz="2000" b="1" dirty="0">
                <a:latin typeface="黑体" panose="02010609060101010101" pitchFamily="1" charset="-122"/>
                <a:ea typeface="黑体" panose="02010609060101010101" pitchFamily="1" charset="-122"/>
              </a:rPr>
              <a:t>”</a:t>
            </a:r>
            <a:endParaRPr lang="en-US" altLang="zh-CN" sz="2000" b="1" dirty="0">
              <a:latin typeface="黑体" panose="02010609060101010101" pitchFamily="1" charset="-122"/>
              <a:ea typeface="黑体" panose="02010609060101010101" pitchFamily="1" charset="-122"/>
            </a:endParaRPr>
          </a:p>
        </p:txBody>
      </p:sp>
      <p:pic>
        <p:nvPicPr>
          <p:cNvPr id="65544" name="内容占位符 1"/>
          <p:cNvPicPr>
            <a:picLocks noGrp="1" noChangeAspect="1"/>
          </p:cNvPicPr>
          <p:nvPr>
            <p:ph type="subTitle"/>
          </p:nvPr>
        </p:nvPicPr>
        <p:blipFill>
          <a:blip r:embed="rId2"/>
          <a:stretch>
            <a:fillRect/>
          </a:stretch>
        </p:blipFill>
        <p:spPr>
          <a:xfrm>
            <a:off x="10707688" y="41275"/>
            <a:ext cx="1431925" cy="936625"/>
          </a:xfrm>
        </p:spPr>
      </p:pic>
      <p:sp>
        <p:nvSpPr>
          <p:cNvPr id="65545"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65546" name="图片 9224" descr="Picture4"/>
          <p:cNvPicPr>
            <a:picLocks noChangeAspect="1"/>
          </p:cNvPicPr>
          <p:nvPr/>
        </p:nvPicPr>
        <p:blipFill>
          <a:blip r:embed="rId1"/>
          <a:stretch>
            <a:fillRect/>
          </a:stretch>
        </p:blipFill>
        <p:spPr>
          <a:xfrm>
            <a:off x="977900" y="1570038"/>
            <a:ext cx="11207750" cy="1412875"/>
          </a:xfrm>
          <a:prstGeom prst="rect">
            <a:avLst/>
          </a:prstGeom>
          <a:noFill/>
          <a:ln w="9525">
            <a:noFill/>
          </a:ln>
        </p:spPr>
      </p:pic>
      <p:pic>
        <p:nvPicPr>
          <p:cNvPr id="65547" name="图片 4"/>
          <p:cNvPicPr>
            <a:picLocks noChangeAspect="1"/>
          </p:cNvPicPr>
          <p:nvPr/>
        </p:nvPicPr>
        <p:blipFill>
          <a:blip r:embed="rId3"/>
          <a:stretch>
            <a:fillRect/>
          </a:stretch>
        </p:blipFill>
        <p:spPr>
          <a:xfrm>
            <a:off x="2354263" y="1770063"/>
            <a:ext cx="7483475" cy="5100637"/>
          </a:xfrm>
          <a:prstGeom prst="rect">
            <a:avLst/>
          </a:prstGeom>
          <a:noFill/>
          <a:ln w="9525">
            <a:noFill/>
          </a:ln>
        </p:spPr>
      </p:pic>
      <p:sp>
        <p:nvSpPr>
          <p:cNvPr id="65548" name="矩形 66"/>
          <p:cNvSpPr/>
          <p:nvPr/>
        </p:nvSpPr>
        <p:spPr>
          <a:xfrm>
            <a:off x="2638425" y="5889625"/>
            <a:ext cx="3629025" cy="7016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102402"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102403"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2404"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2405" name="圆角矩形 9218"/>
          <p:cNvSpPr/>
          <p:nvPr/>
        </p:nvSpPr>
        <p:spPr>
          <a:xfrm>
            <a:off x="1009650" y="709613"/>
            <a:ext cx="10399713" cy="6196012"/>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102406"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102407" name="内容占位符 1"/>
          <p:cNvPicPr>
            <a:picLocks noGrp="1" noChangeAspect="1"/>
          </p:cNvPicPr>
          <p:nvPr>
            <p:ph type="subTitle"/>
          </p:nvPr>
        </p:nvPicPr>
        <p:blipFill>
          <a:blip r:embed="rId2"/>
          <a:stretch>
            <a:fillRect/>
          </a:stretch>
        </p:blipFill>
        <p:spPr>
          <a:xfrm>
            <a:off x="10707688" y="41275"/>
            <a:ext cx="1431925" cy="936625"/>
          </a:xfrm>
        </p:spPr>
      </p:pic>
      <p:sp>
        <p:nvSpPr>
          <p:cNvPr id="102408"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02409" name="矩形 66"/>
          <p:cNvSpPr/>
          <p:nvPr/>
        </p:nvSpPr>
        <p:spPr>
          <a:xfrm>
            <a:off x="1584325" y="4479925"/>
            <a:ext cx="625475" cy="3984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2410" name="矩形 66"/>
          <p:cNvSpPr/>
          <p:nvPr/>
        </p:nvSpPr>
        <p:spPr>
          <a:xfrm flipV="1">
            <a:off x="10198100" y="4879975"/>
            <a:ext cx="1016000" cy="3968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102411" name="图片 1"/>
          <p:cNvPicPr>
            <a:picLocks noChangeAspect="1"/>
          </p:cNvPicPr>
          <p:nvPr/>
        </p:nvPicPr>
        <p:blipFill>
          <a:blip r:embed="rId3"/>
          <a:stretch>
            <a:fillRect/>
          </a:stretch>
        </p:blipFill>
        <p:spPr>
          <a:xfrm>
            <a:off x="1360488" y="2414588"/>
            <a:ext cx="9698037" cy="4306887"/>
          </a:xfrm>
          <a:prstGeom prst="rect">
            <a:avLst/>
          </a:prstGeom>
          <a:noFill/>
          <a:ln w="9525">
            <a:noFill/>
          </a:ln>
        </p:spPr>
      </p:pic>
      <p:sp>
        <p:nvSpPr>
          <p:cNvPr id="102412" name="矩形 66"/>
          <p:cNvSpPr/>
          <p:nvPr/>
        </p:nvSpPr>
        <p:spPr>
          <a:xfrm>
            <a:off x="7291388" y="4397375"/>
            <a:ext cx="993775" cy="56673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2413" name="矩形 66"/>
          <p:cNvSpPr/>
          <p:nvPr/>
        </p:nvSpPr>
        <p:spPr>
          <a:xfrm>
            <a:off x="2290763" y="3178175"/>
            <a:ext cx="1290637" cy="5000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2414" name="文本框 9230"/>
          <p:cNvSpPr txBox="1"/>
          <p:nvPr/>
        </p:nvSpPr>
        <p:spPr>
          <a:xfrm>
            <a:off x="1150938" y="709613"/>
            <a:ext cx="9890125" cy="2176780"/>
          </a:xfrm>
          <a:prstGeom prst="rect">
            <a:avLst/>
          </a:prstGeom>
          <a:noFill/>
          <a:ln w="9525">
            <a:noFill/>
          </a:ln>
        </p:spPr>
        <p:txBody>
          <a:bodyPr wrap="square" anchor="t">
            <a:spAutoFit/>
          </a:bodyPr>
          <a:p>
            <a:pPr algn="just" defTabSz="914400">
              <a:lnSpc>
                <a:spcPct val="110000"/>
              </a:lnSpc>
              <a:spcBef>
                <a:spcPts val="600"/>
              </a:spcBef>
              <a:spcAft>
                <a:spcPts val="600"/>
              </a:spcAft>
            </a:pPr>
            <a:r>
              <a:rPr lang="zh-CN" altLang="en-US" sz="2000" b="1" dirty="0">
                <a:latin typeface="黑体" panose="02010609060101010101" pitchFamily="1" charset="-122"/>
                <a:ea typeface="黑体" panose="02010609060101010101" pitchFamily="1" charset="-122"/>
              </a:rPr>
              <a:t>  </a:t>
            </a:r>
            <a:r>
              <a:rPr lang="zh-CN" altLang="en-US" sz="2400" b="1" dirty="0">
                <a:latin typeface="黑体" panose="02010609060101010101" pitchFamily="1" charset="-122"/>
                <a:ea typeface="黑体" panose="02010609060101010101" pitchFamily="1" charset="-122"/>
              </a:rPr>
              <a:t> </a:t>
            </a:r>
            <a:r>
              <a:rPr lang="zh-CN" altLang="en-US" b="1" dirty="0">
                <a:latin typeface="黑体" panose="02010609060101010101" pitchFamily="1" charset="-122"/>
                <a:ea typeface="黑体" panose="02010609060101010101" pitchFamily="1" charset="-122"/>
              </a:rPr>
              <a:t>审查内容：</a:t>
            </a:r>
            <a:endParaRPr lang="zh-CN" altLang="en-US" b="1" dirty="0">
              <a:latin typeface="黑体" panose="02010609060101010101" pitchFamily="1" charset="-122"/>
              <a:ea typeface="黑体" panose="02010609060101010101" pitchFamily="1" charset="-122"/>
            </a:endParaRPr>
          </a:p>
          <a:p>
            <a:pPr algn="just" defTabSz="914400">
              <a:lnSpc>
                <a:spcPct val="110000"/>
              </a:lnSpc>
              <a:spcBef>
                <a:spcPts val="600"/>
              </a:spcBef>
              <a:spcAft>
                <a:spcPts val="600"/>
              </a:spcAft>
            </a:pPr>
            <a:r>
              <a:rPr lang="en-US" altLang="zh-CN" b="1" dirty="0">
                <a:latin typeface="黑体" panose="02010609060101010101" pitchFamily="1" charset="-122"/>
                <a:ea typeface="黑体" panose="02010609060101010101" pitchFamily="1" charset="-122"/>
              </a:rPr>
              <a:t>1</a:t>
            </a:r>
            <a:r>
              <a:rPr lang="zh-CN" altLang="en-US" b="1" dirty="0">
                <a:latin typeface="黑体" panose="02010609060101010101" pitchFamily="1" charset="-122"/>
                <a:ea typeface="黑体" panose="02010609060101010101" pitchFamily="1" charset="-122"/>
              </a:rPr>
              <a:t>、查看封面：查看封面是否签字盖章；</a:t>
            </a:r>
            <a:endParaRPr lang="zh-CN" altLang="en-US" b="1" dirty="0">
              <a:latin typeface="黑体" panose="02010609060101010101" pitchFamily="1" charset="-122"/>
              <a:ea typeface="黑体" panose="02010609060101010101" pitchFamily="1" charset="-122"/>
            </a:endParaRPr>
          </a:p>
          <a:p>
            <a:pPr algn="just" defTabSz="914400">
              <a:lnSpc>
                <a:spcPct val="110000"/>
              </a:lnSpc>
              <a:spcBef>
                <a:spcPts val="600"/>
              </a:spcBef>
              <a:spcAft>
                <a:spcPts val="600"/>
              </a:spcAft>
            </a:pPr>
            <a:r>
              <a:rPr lang="en-US" altLang="zh-CN" b="1" dirty="0">
                <a:latin typeface="黑体" panose="02010609060101010101" pitchFamily="1" charset="-122"/>
                <a:ea typeface="黑体" panose="02010609060101010101" pitchFamily="1" charset="-122"/>
              </a:rPr>
              <a:t>2</a:t>
            </a:r>
            <a:r>
              <a:rPr lang="zh-CN" altLang="en-US" b="1" dirty="0">
                <a:latin typeface="黑体" panose="02010609060101010101" pitchFamily="1" charset="-122"/>
                <a:ea typeface="黑体" panose="02010609060101010101" pitchFamily="1" charset="-122"/>
              </a:rPr>
              <a:t>、查看企业知识产权、制定标准和获奖情况，查看上传文件和所填内容是否一致。（专利证书权人需是企业或企业法人，其他单位和人员请同时上传相关证明材料）</a:t>
            </a:r>
            <a:endParaRPr lang="zh-CN" altLang="en-US" b="1" dirty="0">
              <a:latin typeface="黑体" panose="02010609060101010101" pitchFamily="1" charset="-122"/>
              <a:ea typeface="黑体" panose="02010609060101010101" pitchFamily="1" charset="-122"/>
            </a:endParaRPr>
          </a:p>
          <a:p>
            <a:pPr algn="just" defTabSz="914400">
              <a:lnSpc>
                <a:spcPct val="110000"/>
              </a:lnSpc>
              <a:spcBef>
                <a:spcPts val="600"/>
              </a:spcBef>
              <a:spcAft>
                <a:spcPts val="600"/>
              </a:spcAft>
            </a:pPr>
            <a:endParaRPr lang="zh-CN" altLang="en-US" b="1" dirty="0">
              <a:latin typeface="黑体" panose="02010609060101010101" pitchFamily="1" charset="-122"/>
              <a:ea typeface="黑体" panose="02010609060101010101" pitchFamily="1"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103426"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103427"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3428"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3429" name="圆角矩形 9218"/>
          <p:cNvSpPr/>
          <p:nvPr/>
        </p:nvSpPr>
        <p:spPr>
          <a:xfrm>
            <a:off x="1009650" y="709613"/>
            <a:ext cx="10399713" cy="6196012"/>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103430"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103431" name="内容占位符 1"/>
          <p:cNvPicPr>
            <a:picLocks noGrp="1" noChangeAspect="1"/>
          </p:cNvPicPr>
          <p:nvPr>
            <p:ph type="subTitle"/>
          </p:nvPr>
        </p:nvPicPr>
        <p:blipFill>
          <a:blip r:embed="rId2"/>
          <a:stretch>
            <a:fillRect/>
          </a:stretch>
        </p:blipFill>
        <p:spPr>
          <a:xfrm>
            <a:off x="10707688" y="41275"/>
            <a:ext cx="1431925" cy="936625"/>
          </a:xfrm>
        </p:spPr>
      </p:pic>
      <p:sp>
        <p:nvSpPr>
          <p:cNvPr id="103432"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03433" name="矩形 66"/>
          <p:cNvSpPr/>
          <p:nvPr/>
        </p:nvSpPr>
        <p:spPr>
          <a:xfrm>
            <a:off x="1584325" y="4479925"/>
            <a:ext cx="625475" cy="3984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3434" name="矩形 66"/>
          <p:cNvSpPr/>
          <p:nvPr/>
        </p:nvSpPr>
        <p:spPr>
          <a:xfrm flipV="1">
            <a:off x="10198100" y="4879975"/>
            <a:ext cx="1016000" cy="3968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3435" name="文本框 9230"/>
          <p:cNvSpPr txBox="1"/>
          <p:nvPr/>
        </p:nvSpPr>
        <p:spPr>
          <a:xfrm>
            <a:off x="1150938" y="709613"/>
            <a:ext cx="9890125" cy="3030220"/>
          </a:xfrm>
          <a:prstGeom prst="rect">
            <a:avLst/>
          </a:prstGeom>
          <a:noFill/>
          <a:ln w="9525">
            <a:noFill/>
          </a:ln>
        </p:spPr>
        <p:txBody>
          <a:bodyPr wrap="square" anchor="t">
            <a:spAutoFit/>
          </a:bodyPr>
          <a:p>
            <a:pPr algn="just" defTabSz="914400">
              <a:lnSpc>
                <a:spcPct val="150000"/>
              </a:lnSpc>
              <a:spcBef>
                <a:spcPts val="600"/>
              </a:spcBef>
              <a:spcAft>
                <a:spcPts val="600"/>
              </a:spcAft>
            </a:pPr>
            <a:r>
              <a:rPr lang="zh-CN" altLang="en-US" sz="2000" b="1" dirty="0">
                <a:latin typeface="黑体" panose="02010609060101010101" pitchFamily="1" charset="-122"/>
                <a:ea typeface="黑体" panose="02010609060101010101" pitchFamily="1" charset="-122"/>
              </a:rPr>
              <a:t>  </a:t>
            </a:r>
            <a:r>
              <a:rPr lang="zh-CN" altLang="en-US" sz="2400" b="1" dirty="0">
                <a:latin typeface="黑体" panose="02010609060101010101" pitchFamily="1" charset="-122"/>
                <a:ea typeface="黑体" panose="02010609060101010101" pitchFamily="1" charset="-122"/>
              </a:rPr>
              <a:t> </a:t>
            </a:r>
            <a:r>
              <a:rPr lang="zh-CN" altLang="en-US" b="1" dirty="0">
                <a:latin typeface="黑体" panose="02010609060101010101" pitchFamily="1" charset="-122"/>
                <a:ea typeface="黑体" panose="02010609060101010101" pitchFamily="1" charset="-122"/>
              </a:rPr>
              <a:t>审查内容：</a:t>
            </a:r>
            <a:endParaRPr lang="zh-CN" altLang="en-US" b="1" dirty="0">
              <a:latin typeface="黑体" panose="02010609060101010101" pitchFamily="1" charset="-122"/>
              <a:ea typeface="黑体" panose="02010609060101010101" pitchFamily="1" charset="-122"/>
            </a:endParaRPr>
          </a:p>
          <a:p>
            <a:pPr algn="just" defTabSz="914400">
              <a:lnSpc>
                <a:spcPct val="150000"/>
              </a:lnSpc>
              <a:spcBef>
                <a:spcPts val="600"/>
              </a:spcBef>
              <a:spcAft>
                <a:spcPts val="600"/>
              </a:spcAft>
            </a:pPr>
            <a:r>
              <a:rPr lang="en-US" altLang="zh-CN" b="1" dirty="0">
                <a:latin typeface="黑体" panose="02010609060101010101" pitchFamily="1" charset="-122"/>
                <a:ea typeface="黑体" panose="02010609060101010101" pitchFamily="1" charset="-122"/>
              </a:rPr>
              <a:t>3</a:t>
            </a:r>
            <a:r>
              <a:rPr lang="zh-CN" altLang="en-US" b="1" dirty="0">
                <a:latin typeface="黑体" panose="02010609060101010101" pitchFamily="1" charset="-122"/>
                <a:ea typeface="黑体" panose="02010609060101010101" pitchFamily="1" charset="-122"/>
              </a:rPr>
              <a:t>、企业如通过核对，在审核结果下拉菜单中选择【通过】，并【保存并发送】，企业信息进入待发送列表；如未通过，选择【退回】，并填写退回原因，信息将被退回至企业进行补充修改。</a:t>
            </a:r>
            <a:endParaRPr lang="zh-CN" altLang="en-US" b="1" dirty="0">
              <a:latin typeface="黑体" panose="02010609060101010101" pitchFamily="1" charset="-122"/>
              <a:ea typeface="黑体" panose="02010609060101010101" pitchFamily="1" charset="-122"/>
            </a:endParaRPr>
          </a:p>
          <a:p>
            <a:pPr algn="just" defTabSz="914400">
              <a:lnSpc>
                <a:spcPct val="150000"/>
              </a:lnSpc>
              <a:spcBef>
                <a:spcPts val="600"/>
              </a:spcBef>
              <a:spcAft>
                <a:spcPts val="600"/>
              </a:spcAft>
            </a:pPr>
            <a:r>
              <a:rPr lang="en-US" altLang="zh-CN" b="1" dirty="0">
                <a:latin typeface="黑体" panose="02010609060101010101" pitchFamily="1" charset="-122"/>
                <a:ea typeface="黑体" panose="02010609060101010101" pitchFamily="1" charset="-122"/>
              </a:rPr>
              <a:t>4</a:t>
            </a:r>
            <a:r>
              <a:rPr lang="zh-CN" altLang="en-US" b="1" dirty="0">
                <a:latin typeface="黑体" panose="02010609060101010101" pitchFamily="1" charset="-122"/>
                <a:ea typeface="黑体" panose="02010609060101010101" pitchFamily="1" charset="-122"/>
              </a:rPr>
              <a:t>、审核后待发送：勾选左侧复选框，点击【批量发送】，确认执行操作，选中企业信息将被发送至省科技主管部门进行信息公示，点击【导出】，可将企业信息生成</a:t>
            </a:r>
            <a:r>
              <a:rPr lang="en-US" altLang="zh-CN" b="1" dirty="0">
                <a:latin typeface="黑体" panose="02010609060101010101" pitchFamily="1" charset="-122"/>
                <a:ea typeface="黑体" panose="02010609060101010101" pitchFamily="1" charset="-122"/>
              </a:rPr>
              <a:t>excel</a:t>
            </a:r>
            <a:r>
              <a:rPr lang="zh-CN" altLang="en-US" b="1" dirty="0">
                <a:latin typeface="黑体" panose="02010609060101010101" pitchFamily="1" charset="-122"/>
                <a:ea typeface="黑体" panose="02010609060101010101" pitchFamily="1" charset="-122"/>
              </a:rPr>
              <a:t>表格。点击【退回】，将企业信息退回至评价机构。</a:t>
            </a:r>
            <a:endParaRPr lang="zh-CN" altLang="en-US" b="1" dirty="0">
              <a:latin typeface="黑体" panose="02010609060101010101" pitchFamily="1" charset="-122"/>
              <a:ea typeface="黑体" panose="02010609060101010101" pitchFamily="1" charset="-122"/>
            </a:endParaRPr>
          </a:p>
        </p:txBody>
      </p:sp>
      <p:pic>
        <p:nvPicPr>
          <p:cNvPr id="103436" name="图片 2"/>
          <p:cNvPicPr>
            <a:picLocks noChangeAspect="1"/>
          </p:cNvPicPr>
          <p:nvPr/>
        </p:nvPicPr>
        <p:blipFill>
          <a:blip r:embed="rId3"/>
          <a:stretch>
            <a:fillRect/>
          </a:stretch>
        </p:blipFill>
        <p:spPr>
          <a:xfrm>
            <a:off x="1127125" y="4141788"/>
            <a:ext cx="9913938" cy="1873250"/>
          </a:xfrm>
          <a:prstGeom prst="rect">
            <a:avLst/>
          </a:prstGeom>
          <a:noFill/>
          <a:ln w="9525">
            <a:noFill/>
          </a:ln>
        </p:spPr>
      </p:pic>
      <p:sp>
        <p:nvSpPr>
          <p:cNvPr id="103437" name="矩形 66"/>
          <p:cNvSpPr/>
          <p:nvPr/>
        </p:nvSpPr>
        <p:spPr>
          <a:xfrm>
            <a:off x="2962275" y="4794250"/>
            <a:ext cx="788988" cy="48418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104450"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104451"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4452"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4453" name="圆角矩形 9218"/>
          <p:cNvSpPr/>
          <p:nvPr/>
        </p:nvSpPr>
        <p:spPr>
          <a:xfrm>
            <a:off x="1009650" y="709613"/>
            <a:ext cx="10399713" cy="6196012"/>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104454"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104455" name="内容占位符 1"/>
          <p:cNvPicPr>
            <a:picLocks noGrp="1" noChangeAspect="1"/>
          </p:cNvPicPr>
          <p:nvPr>
            <p:ph type="subTitle"/>
          </p:nvPr>
        </p:nvPicPr>
        <p:blipFill>
          <a:blip r:embed="rId2"/>
          <a:stretch>
            <a:fillRect/>
          </a:stretch>
        </p:blipFill>
        <p:spPr>
          <a:xfrm>
            <a:off x="10707688" y="41275"/>
            <a:ext cx="1431925" cy="936625"/>
          </a:xfrm>
        </p:spPr>
      </p:pic>
      <p:sp>
        <p:nvSpPr>
          <p:cNvPr id="104456"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04457" name="矩形 66"/>
          <p:cNvSpPr/>
          <p:nvPr/>
        </p:nvSpPr>
        <p:spPr>
          <a:xfrm>
            <a:off x="1584325" y="4479925"/>
            <a:ext cx="625475" cy="3984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4458" name="矩形 66"/>
          <p:cNvSpPr/>
          <p:nvPr/>
        </p:nvSpPr>
        <p:spPr>
          <a:xfrm flipV="1">
            <a:off x="10198100" y="4879975"/>
            <a:ext cx="1016000" cy="3968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4459" name="矩形 66"/>
          <p:cNvSpPr/>
          <p:nvPr/>
        </p:nvSpPr>
        <p:spPr>
          <a:xfrm>
            <a:off x="9461500" y="3213100"/>
            <a:ext cx="993775" cy="56673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4460" name="文本框 9230"/>
          <p:cNvSpPr txBox="1"/>
          <p:nvPr/>
        </p:nvSpPr>
        <p:spPr>
          <a:xfrm>
            <a:off x="1150938" y="709613"/>
            <a:ext cx="9890125" cy="2646362"/>
          </a:xfrm>
          <a:prstGeom prst="rect">
            <a:avLst/>
          </a:prstGeom>
          <a:noFill/>
          <a:ln w="9525">
            <a:noFill/>
          </a:ln>
        </p:spPr>
        <p:txBody>
          <a:bodyPr wrap="square" anchor="t">
            <a:spAutoFit/>
          </a:bodyPr>
          <a:p>
            <a:pPr algn="just" defTabSz="914400">
              <a:lnSpc>
                <a:spcPct val="150000"/>
              </a:lnSpc>
              <a:spcBef>
                <a:spcPts val="600"/>
              </a:spcBef>
              <a:spcAft>
                <a:spcPts val="600"/>
              </a:spcAft>
            </a:pPr>
            <a:r>
              <a:rPr lang="zh-CN" altLang="en-US" sz="2000" b="1" dirty="0">
                <a:latin typeface="黑体" panose="02010609060101010101" pitchFamily="1" charset="-122"/>
                <a:ea typeface="黑体" panose="02010609060101010101" pitchFamily="1" charset="-122"/>
              </a:rPr>
              <a:t>  </a:t>
            </a:r>
            <a:r>
              <a:rPr lang="zh-CN" altLang="en-US" sz="2400" b="1" dirty="0">
                <a:latin typeface="黑体" panose="02010609060101010101" pitchFamily="1" charset="-122"/>
                <a:ea typeface="黑体" panose="02010609060101010101" pitchFamily="1" charset="-122"/>
              </a:rPr>
              <a:t> 省级退回评价信息</a:t>
            </a:r>
            <a:endParaRPr lang="zh-CN" altLang="en-US" sz="2400" b="1" dirty="0">
              <a:latin typeface="黑体" panose="02010609060101010101" pitchFamily="1" charset="-122"/>
              <a:ea typeface="黑体" panose="02010609060101010101" pitchFamily="1" charset="-122"/>
            </a:endParaRPr>
          </a:p>
          <a:p>
            <a:pPr algn="just" defTabSz="914400">
              <a:lnSpc>
                <a:spcPct val="150000"/>
              </a:lnSpc>
              <a:spcBef>
                <a:spcPts val="600"/>
              </a:spcBef>
              <a:spcAft>
                <a:spcPts val="600"/>
              </a:spcAft>
            </a:pPr>
            <a:r>
              <a:rPr lang="zh-CN" altLang="en-US" sz="2000" b="1" dirty="0">
                <a:latin typeface="黑体" panose="02010609060101010101" pitchFamily="1" charset="-122"/>
                <a:ea typeface="黑体" panose="02010609060101010101" pitchFamily="1" charset="-122"/>
              </a:rPr>
              <a:t>当提交至省厅主管部门的企业被退回时，点击【省级退回评价信息】一栏可看到被退回企业。点击【审核表】，查看上次审核信息；点击【核对】，再次执行审核过程，如通过，则企业信息再次被提交至省厅，如审核【退回】，则企业信息被退回至企业进行修改重新提交。</a:t>
            </a:r>
            <a:endParaRPr lang="zh-CN" altLang="en-US" sz="2000" b="1" dirty="0">
              <a:latin typeface="黑体" panose="02010609060101010101" pitchFamily="1" charset="-122"/>
              <a:ea typeface="黑体" panose="02010609060101010101" pitchFamily="1" charset="-122"/>
            </a:endParaRPr>
          </a:p>
        </p:txBody>
      </p:sp>
      <p:pic>
        <p:nvPicPr>
          <p:cNvPr id="104461" name="图片 1"/>
          <p:cNvPicPr>
            <a:picLocks noChangeAspect="1"/>
          </p:cNvPicPr>
          <p:nvPr/>
        </p:nvPicPr>
        <p:blipFill>
          <a:blip r:embed="rId3"/>
          <a:stretch>
            <a:fillRect/>
          </a:stretch>
        </p:blipFill>
        <p:spPr>
          <a:xfrm>
            <a:off x="1192213" y="3530600"/>
            <a:ext cx="9848850" cy="2651125"/>
          </a:xfrm>
          <a:prstGeom prst="rect">
            <a:avLst/>
          </a:prstGeom>
          <a:noFill/>
          <a:ln w="9525">
            <a:noFill/>
          </a:ln>
        </p:spPr>
      </p:pic>
      <p:sp>
        <p:nvSpPr>
          <p:cNvPr id="104462" name="矩形 66"/>
          <p:cNvSpPr/>
          <p:nvPr/>
        </p:nvSpPr>
        <p:spPr>
          <a:xfrm>
            <a:off x="4337050" y="3779838"/>
            <a:ext cx="1301750" cy="463550"/>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3"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105474"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五、评价部门审核</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105475"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5476"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105477" name="圆角矩形 9218"/>
          <p:cNvSpPr/>
          <p:nvPr/>
        </p:nvSpPr>
        <p:spPr>
          <a:xfrm>
            <a:off x="1009650" y="709613"/>
            <a:ext cx="10399713" cy="6196012"/>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105478"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105479" name="内容占位符 1"/>
          <p:cNvPicPr>
            <a:picLocks noGrp="1" noChangeAspect="1"/>
          </p:cNvPicPr>
          <p:nvPr>
            <p:ph type="subTitle"/>
          </p:nvPr>
        </p:nvPicPr>
        <p:blipFill>
          <a:blip r:embed="rId2"/>
          <a:stretch>
            <a:fillRect/>
          </a:stretch>
        </p:blipFill>
        <p:spPr>
          <a:xfrm>
            <a:off x="10707688" y="41275"/>
            <a:ext cx="1431925" cy="936625"/>
          </a:xfrm>
        </p:spPr>
      </p:pic>
      <p:sp>
        <p:nvSpPr>
          <p:cNvPr id="105480"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05481" name="矩形 66"/>
          <p:cNvSpPr/>
          <p:nvPr/>
        </p:nvSpPr>
        <p:spPr>
          <a:xfrm>
            <a:off x="1584325" y="4479925"/>
            <a:ext cx="625475" cy="398463"/>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5482" name="矩形 66"/>
          <p:cNvSpPr/>
          <p:nvPr/>
        </p:nvSpPr>
        <p:spPr>
          <a:xfrm flipV="1">
            <a:off x="10198100" y="4879975"/>
            <a:ext cx="1016000" cy="3968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5483" name="矩形 66"/>
          <p:cNvSpPr/>
          <p:nvPr/>
        </p:nvSpPr>
        <p:spPr>
          <a:xfrm>
            <a:off x="9461500" y="3213100"/>
            <a:ext cx="993775" cy="566738"/>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5484" name="文本框 9230"/>
          <p:cNvSpPr txBox="1"/>
          <p:nvPr/>
        </p:nvSpPr>
        <p:spPr>
          <a:xfrm>
            <a:off x="1150938" y="977583"/>
            <a:ext cx="9890125" cy="1462405"/>
          </a:xfrm>
          <a:prstGeom prst="rect">
            <a:avLst/>
          </a:prstGeom>
          <a:noFill/>
          <a:ln w="9525">
            <a:noFill/>
          </a:ln>
        </p:spPr>
        <p:txBody>
          <a:bodyPr wrap="square" anchor="t">
            <a:spAutoFit/>
          </a:bodyPr>
          <a:p>
            <a:pPr algn="just" defTabSz="914400">
              <a:lnSpc>
                <a:spcPct val="110000"/>
              </a:lnSpc>
              <a:spcBef>
                <a:spcPts val="600"/>
              </a:spcBef>
              <a:spcAft>
                <a:spcPts val="600"/>
              </a:spcAft>
            </a:pPr>
            <a:r>
              <a:rPr lang="zh-CN" altLang="en-US" sz="2000" b="1" dirty="0">
                <a:latin typeface="黑体" panose="02010609060101010101" pitchFamily="1" charset="-122"/>
                <a:ea typeface="黑体" panose="02010609060101010101" pitchFamily="1" charset="-122"/>
              </a:rPr>
              <a:t>  </a:t>
            </a:r>
            <a:r>
              <a:rPr lang="zh-CN" altLang="en-US" sz="2400" b="1" dirty="0">
                <a:latin typeface="黑体" panose="02010609060101010101" pitchFamily="1" charset="-122"/>
                <a:ea typeface="黑体" panose="02010609060101010101" pitchFamily="1" charset="-122"/>
              </a:rPr>
              <a:t> 核心信息变更审核：</a:t>
            </a:r>
            <a:endParaRPr lang="zh-CN" altLang="en-US" sz="2400" b="1" dirty="0">
              <a:latin typeface="黑体" panose="02010609060101010101" pitchFamily="1" charset="-122"/>
              <a:ea typeface="黑体" panose="02010609060101010101" pitchFamily="1" charset="-122"/>
            </a:endParaRPr>
          </a:p>
          <a:p>
            <a:pPr algn="just" defTabSz="914400">
              <a:lnSpc>
                <a:spcPct val="110000"/>
              </a:lnSpc>
              <a:spcBef>
                <a:spcPts val="600"/>
              </a:spcBef>
              <a:spcAft>
                <a:spcPts val="600"/>
              </a:spcAft>
            </a:pPr>
            <a:r>
              <a:rPr lang="zh-CN" altLang="en-US" sz="2400" b="1" dirty="0">
                <a:latin typeface="黑体" panose="02010609060101010101" pitchFamily="1" charset="-122"/>
                <a:ea typeface="黑体" panose="02010609060101010101" pitchFamily="1" charset="-122"/>
              </a:rPr>
              <a:t>企业涉及企业名称变更、注册地变更，企业已提交变更信息后，由评价部门审核。</a:t>
            </a:r>
            <a:endParaRPr lang="zh-CN" altLang="en-US" b="1" dirty="0">
              <a:latin typeface="黑体" panose="02010609060101010101" pitchFamily="1" charset="-122"/>
              <a:ea typeface="黑体" panose="02010609060101010101" pitchFamily="1" charset="-122"/>
            </a:endParaRPr>
          </a:p>
        </p:txBody>
      </p:sp>
      <p:pic>
        <p:nvPicPr>
          <p:cNvPr id="105485" name="图片 2"/>
          <p:cNvPicPr>
            <a:picLocks noChangeAspect="1"/>
          </p:cNvPicPr>
          <p:nvPr/>
        </p:nvPicPr>
        <p:blipFill>
          <a:blip r:embed="rId3"/>
          <a:stretch>
            <a:fillRect/>
          </a:stretch>
        </p:blipFill>
        <p:spPr>
          <a:xfrm>
            <a:off x="1244600" y="2855913"/>
            <a:ext cx="9931400" cy="3408362"/>
          </a:xfrm>
          <a:prstGeom prst="rect">
            <a:avLst/>
          </a:prstGeom>
          <a:noFill/>
          <a:ln w="9525">
            <a:noFill/>
          </a:ln>
        </p:spPr>
      </p:pic>
      <p:sp>
        <p:nvSpPr>
          <p:cNvPr id="105486" name="矩形 66"/>
          <p:cNvSpPr/>
          <p:nvPr/>
        </p:nvSpPr>
        <p:spPr>
          <a:xfrm>
            <a:off x="1584325" y="4479925"/>
            <a:ext cx="1179513" cy="31432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标题 5"/>
          <p:cNvSpPr>
            <a:spLocks noGrp="1"/>
          </p:cNvSpPr>
          <p:nvPr>
            <p:ph type="ctrTitle"/>
          </p:nvPr>
        </p:nvSpPr>
        <p:spPr>
          <a:xfrm>
            <a:off x="914400" y="2746375"/>
            <a:ext cx="10363200" cy="1622425"/>
          </a:xfrm>
        </p:spPr>
        <p:txBody>
          <a:bodyPr anchor="ctr"/>
          <a:lstStyle>
            <a:lvl1pPr lvl="0">
              <a:defRPr/>
            </a:lvl1pPr>
          </a:lstStyle>
          <a:p>
            <a:pPr lvl="0" indent="-914400" algn="ctr"/>
            <a:r>
              <a:rPr lang="zh-CN" altLang="en-US" sz="5400"/>
              <a:t>科技型中小企业信息表</a:t>
            </a:r>
            <a:endParaRPr lang="zh-CN" altLang="en-US" sz="5400"/>
          </a:p>
        </p:txBody>
      </p:sp>
      <p:sp>
        <p:nvSpPr>
          <p:cNvPr id="106498" name="副标题 6"/>
          <p:cNvSpPr>
            <a:spLocks noGrp="1"/>
          </p:cNvSpPr>
          <p:nvPr>
            <p:ph type="subTitle"/>
          </p:nvPr>
        </p:nvSpPr>
        <p:spPr>
          <a:xfrm>
            <a:off x="1828800" y="3886200"/>
            <a:ext cx="8534400" cy="1752600"/>
          </a:xfrm>
        </p:spPr>
        <p:txBody>
          <a:bodyPr anchor="t"/>
          <a:lstStyle>
            <a:lvl1pPr marL="0" lvl="0" indent="0" algn="ctr">
              <a:defRPr/>
            </a:lvl1pPr>
            <a:lvl2pPr marL="457200" lvl="1" indent="228600" algn="ctr">
              <a:defRPr/>
            </a:lvl2pPr>
            <a:lvl3pPr marL="914400" lvl="2" indent="228600" algn="ctr">
              <a:defRPr/>
            </a:lvl3pPr>
            <a:lvl4pPr marL="1371600" lvl="3" indent="228600" algn="ctr">
              <a:defRPr/>
            </a:lvl4pPr>
            <a:lvl5pPr marL="1828800" lvl="4" indent="0" algn="ctr">
              <a:defRPr/>
            </a:lvl5pPr>
          </a:lstStyle>
          <a:p>
            <a:pPr marL="0" lvl="0" indent="0" algn="ctr">
              <a:buNone/>
            </a:pPr>
            <a:endParaRPr lang="en-US" altLang="zh-CN"/>
          </a:p>
          <a:p>
            <a:pPr marL="0" lvl="0" indent="0" algn="ctr">
              <a:buNone/>
            </a:pPr>
            <a:r>
              <a:rPr lang="zh-CN" altLang="en-US"/>
              <a:t>（样表）</a:t>
            </a:r>
            <a:endParaRPr lang="zh-CN" altLang="en-US"/>
          </a:p>
        </p:txBody>
      </p:sp>
      <p:sp>
        <p:nvSpPr>
          <p:cNvPr id="106499" name="日期占位符 3"/>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106500"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sp>
        <p:nvSpPr>
          <p:cNvPr id="106501" name="直接连接符 1073742850"/>
          <p:cNvSpPr/>
          <p:nvPr/>
        </p:nvSpPr>
        <p:spPr>
          <a:xfrm>
            <a:off x="6096000" y="3429000"/>
            <a:ext cx="0" cy="0"/>
          </a:xfrm>
          <a:prstGeom prst="line">
            <a:avLst/>
          </a:prstGeom>
          <a:ln w="9525" cap="flat" cmpd="sng">
            <a:solidFill>
              <a:srgbClr val="000000"/>
            </a:solidFill>
            <a:prstDash val="solid"/>
            <a:bevel/>
            <a:headEnd type="none" w="med" len="med"/>
            <a:tailEnd type="none" w="med" len="med"/>
          </a:ln>
        </p:spPr>
      </p:sp>
      <p:sp>
        <p:nvSpPr>
          <p:cNvPr id="106502"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日期占位符 3"/>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107522" name="图片 4"/>
          <p:cNvPicPr/>
          <p:nvPr/>
        </p:nvPicPr>
        <p:blipFill>
          <a:blip r:embed="rId1"/>
          <a:stretch>
            <a:fillRect/>
          </a:stretch>
        </p:blipFill>
        <p:spPr>
          <a:xfrm>
            <a:off x="3556000" y="1939925"/>
            <a:ext cx="19050" cy="9525"/>
          </a:xfrm>
          <a:prstGeom prst="rect">
            <a:avLst/>
          </a:prstGeom>
          <a:noFill/>
          <a:ln w="9525">
            <a:noFill/>
          </a:ln>
        </p:spPr>
      </p:pic>
      <p:pic>
        <p:nvPicPr>
          <p:cNvPr id="107523" name="内容占位符 1"/>
          <p:cNvPicPr>
            <a:picLocks noGrp="1" noChangeAspect="1"/>
          </p:cNvPicPr>
          <p:nvPr/>
        </p:nvPicPr>
        <p:blipFill>
          <a:blip r:embed="rId2"/>
          <a:stretch>
            <a:fillRect/>
          </a:stretch>
        </p:blipFill>
        <p:spPr>
          <a:xfrm>
            <a:off x="10707688" y="41275"/>
            <a:ext cx="1431925" cy="936625"/>
          </a:xfrm>
          <a:prstGeom prst="rect">
            <a:avLst/>
          </a:prstGeom>
          <a:noFill/>
          <a:ln w="9525">
            <a:noFill/>
          </a:ln>
        </p:spPr>
      </p:pic>
      <p:pic>
        <p:nvPicPr>
          <p:cNvPr id="107524" name="图片 6"/>
          <p:cNvPicPr>
            <a:picLocks noChangeAspect="1"/>
          </p:cNvPicPr>
          <p:nvPr/>
        </p:nvPicPr>
        <p:blipFill>
          <a:blip r:embed="rId3"/>
          <a:stretch>
            <a:fillRect/>
          </a:stretch>
        </p:blipFill>
        <p:spPr>
          <a:xfrm>
            <a:off x="3195638" y="41275"/>
            <a:ext cx="5800725" cy="6800850"/>
          </a:xfrm>
          <a:prstGeom prst="rect">
            <a:avLst/>
          </a:prstGeom>
          <a:noFill/>
          <a:ln w="9525">
            <a:noFill/>
          </a:ln>
        </p:spPr>
      </p:pic>
      <p:sp>
        <p:nvSpPr>
          <p:cNvPr id="107525"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5" name="日期占位符 3"/>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08546" name="文本框 99"/>
          <p:cNvSpPr txBox="1"/>
          <p:nvPr/>
        </p:nvSpPr>
        <p:spPr>
          <a:xfrm>
            <a:off x="320675" y="187325"/>
            <a:ext cx="11017250" cy="6000750"/>
          </a:xfrm>
          <a:prstGeom prst="rect">
            <a:avLst/>
          </a:prstGeom>
          <a:noFill/>
          <a:ln w="9525">
            <a:noFill/>
          </a:ln>
        </p:spPr>
        <p:txBody>
          <a:bodyPr wrap="square" anchor="t">
            <a:spAutoFit/>
          </a:bodyPr>
          <a:p>
            <a:pPr algn="ctr"/>
            <a:r>
              <a:rPr lang="zh-CN" altLang="en-US" sz="2400" b="1" dirty="0">
                <a:latin typeface="长城小标宋体" charset="0"/>
                <a:ea typeface="宋体" panose="02010600030101010101" pitchFamily="2" charset="-122"/>
              </a:rPr>
              <a:t>填</a:t>
            </a:r>
            <a:r>
              <a:rPr lang="zh-CN" altLang="en-US" sz="2400" b="1" dirty="0">
                <a:latin typeface="Times New Roman" panose="02020603050405020304" charset="0"/>
                <a:ea typeface="宋体" panose="02010600030101010101" pitchFamily="2" charset="-122"/>
              </a:rPr>
              <a:t>  </a:t>
            </a:r>
            <a:r>
              <a:rPr lang="zh-CN" altLang="en-US" sz="2400" b="1" dirty="0">
                <a:latin typeface="长城小标宋体" charset="0"/>
                <a:ea typeface="宋体" panose="02010600030101010101" pitchFamily="2" charset="-122"/>
              </a:rPr>
              <a:t>报</a:t>
            </a:r>
            <a:r>
              <a:rPr lang="zh-CN" altLang="en-US" sz="2400" b="1" dirty="0">
                <a:latin typeface="Times New Roman" panose="02020603050405020304" charset="0"/>
                <a:ea typeface="宋体" panose="02010600030101010101" pitchFamily="2" charset="-122"/>
              </a:rPr>
              <a:t>  </a:t>
            </a:r>
            <a:r>
              <a:rPr lang="zh-CN" altLang="en-US" sz="2400" b="1" dirty="0">
                <a:latin typeface="长城小标宋体" charset="0"/>
                <a:ea typeface="宋体" panose="02010600030101010101" pitchFamily="2" charset="-122"/>
              </a:rPr>
              <a:t>说</a:t>
            </a:r>
            <a:r>
              <a:rPr lang="zh-CN" altLang="en-US" sz="2400" b="1" dirty="0">
                <a:latin typeface="Times New Roman" panose="02020603050405020304" charset="0"/>
                <a:ea typeface="宋体" panose="02010600030101010101" pitchFamily="2" charset="-122"/>
              </a:rPr>
              <a:t>  </a:t>
            </a:r>
            <a:r>
              <a:rPr lang="zh-CN" altLang="en-US" sz="2400" b="1" dirty="0">
                <a:latin typeface="长城小标宋体" charset="0"/>
                <a:ea typeface="宋体" panose="02010600030101010101" pitchFamily="2" charset="-122"/>
              </a:rPr>
              <a:t>明</a:t>
            </a:r>
            <a:endParaRPr lang="zh-CN" altLang="en-US" sz="2400" b="1" dirty="0">
              <a:latin typeface="Times New Roman" panose="02020603050405020304" charset="0"/>
              <a:ea typeface="宋体" panose="02010600030101010101" pitchFamily="2" charset="-122"/>
            </a:endParaRPr>
          </a:p>
          <a:p>
            <a:pPr algn="ctr"/>
            <a:r>
              <a:rPr lang="zh-CN" altLang="en-US" sz="2400" b="1" dirty="0">
                <a:latin typeface="Times New Roman" panose="02020603050405020304" charset="0"/>
                <a:ea typeface="宋体" panose="02010600030101010101" pitchFamily="2" charset="-122"/>
              </a:rPr>
              <a:t> </a:t>
            </a:r>
            <a:endParaRPr lang="zh-CN" altLang="en-US" sz="2400" dirty="0">
              <a:latin typeface="仿宋_GB2312" panose="02010609030101010101" charset="-122"/>
              <a:ea typeface="宋体" panose="02010600030101010101" pitchFamily="2" charset="-122"/>
            </a:endParaRPr>
          </a:p>
          <a:p>
            <a:r>
              <a:rPr lang="en-US" altLang="x-none" sz="2400" dirty="0">
                <a:latin typeface="仿宋_GB2312" panose="02010609030101010101" charset="-122"/>
                <a:ea typeface="宋体" panose="02010600030101010101" pitchFamily="2" charset="-122"/>
              </a:rPr>
              <a:t>1. </a:t>
            </a:r>
            <a:r>
              <a:rPr lang="zh-CN" altLang="en-US" sz="2400" dirty="0">
                <a:latin typeface="仿宋_GB2312" panose="02010609030101010101" charset="-122"/>
                <a:ea typeface="宋体" panose="02010600030101010101" pitchFamily="2" charset="-122"/>
              </a:rPr>
              <a:t>企业应如实填报所附各表。要求文字简洁，数据准确、详实。</a:t>
            </a:r>
            <a:endParaRPr lang="zh-CN" altLang="en-US" sz="2400" dirty="0">
              <a:latin typeface="仿宋_GB2312" panose="02010609030101010101" charset="-122"/>
              <a:ea typeface="宋体" panose="02010600030101010101" pitchFamily="2" charset="-122"/>
            </a:endParaRPr>
          </a:p>
          <a:p>
            <a:r>
              <a:rPr lang="en-US" altLang="x-none" sz="2400" dirty="0">
                <a:latin typeface="仿宋_GB2312" panose="02010609030101010101" charset="-122"/>
                <a:ea typeface="宋体" panose="02010600030101010101" pitchFamily="2" charset="-122"/>
              </a:rPr>
              <a:t>2. </a:t>
            </a:r>
            <a:r>
              <a:rPr lang="zh-CN" altLang="en-US" sz="2400" dirty="0">
                <a:latin typeface="仿宋_GB2312" panose="02010609030101010101" charset="-122"/>
                <a:ea typeface="宋体" panose="02010600030101010101" pitchFamily="2" charset="-122"/>
              </a:rPr>
              <a:t>各栏目不得空缺，无内容填写“</a:t>
            </a:r>
            <a:r>
              <a:rPr lang="en-US" altLang="x-none" sz="2400" dirty="0">
                <a:latin typeface="Times New Roman" panose="02020603050405020304" charset="0"/>
                <a:ea typeface="宋体" panose="02010600030101010101" pitchFamily="2" charset="-122"/>
              </a:rPr>
              <a:t>0</a:t>
            </a:r>
            <a:r>
              <a:rPr lang="en-US" altLang="x-none" sz="2400" dirty="0">
                <a:latin typeface="仿宋_GB2312" panose="02010609030101010101" charset="-122"/>
                <a:ea typeface="宋体" panose="02010600030101010101" pitchFamily="2" charset="-122"/>
              </a:rPr>
              <a:t>”</a:t>
            </a:r>
            <a:r>
              <a:rPr lang="zh-CN" altLang="en-US" sz="2400" dirty="0">
                <a:latin typeface="仿宋_GB2312" panose="02010609030101010101" charset="-122"/>
                <a:ea typeface="宋体" panose="02010600030101010101" pitchFamily="2" charset="-122"/>
              </a:rPr>
              <a:t>；数据有小数时，保留小数点后</a:t>
            </a:r>
            <a:r>
              <a:rPr lang="en-US" altLang="x-none" sz="2400" dirty="0">
                <a:latin typeface="Times New Roman" panose="02020603050405020304" charset="0"/>
                <a:ea typeface="宋体" panose="02010600030101010101" pitchFamily="2" charset="-122"/>
              </a:rPr>
              <a:t>2</a:t>
            </a:r>
            <a:r>
              <a:rPr lang="zh-CN" altLang="en-US" sz="2400" dirty="0">
                <a:latin typeface="仿宋_GB2312" panose="02010609030101010101" charset="-122"/>
                <a:ea typeface="宋体" panose="02010600030101010101" pitchFamily="2" charset="-122"/>
              </a:rPr>
              <a:t>位。</a:t>
            </a:r>
            <a:endParaRPr lang="zh-CN" altLang="en-US" sz="2400" dirty="0">
              <a:latin typeface="仿宋_GB2312" panose="02010609030101010101" charset="-122"/>
              <a:ea typeface="宋体" panose="02010600030101010101" pitchFamily="2" charset="-122"/>
            </a:endParaRPr>
          </a:p>
          <a:p>
            <a:r>
              <a:rPr lang="en-US" altLang="x-none" sz="2400" dirty="0">
                <a:latin typeface="仿宋_GB2312" panose="02010609030101010101" charset="-122"/>
                <a:ea typeface="宋体" panose="02010600030101010101" pitchFamily="2" charset="-122"/>
              </a:rPr>
              <a:t>3. </a:t>
            </a:r>
            <a:r>
              <a:rPr lang="zh-CN" altLang="en-US" sz="2400" dirty="0">
                <a:latin typeface="仿宋_GB2312" panose="02010609030101010101" charset="-122"/>
                <a:ea typeface="宋体" panose="02010600030101010101" pitchFamily="2" charset="-122"/>
              </a:rPr>
              <a:t>资产总额应以企业上一年度会计报表期末数为准。</a:t>
            </a:r>
            <a:endParaRPr lang="zh-CN" altLang="en-US" sz="2400" dirty="0">
              <a:latin typeface="仿宋_GB2312" panose="02010609030101010101" charset="-122"/>
              <a:ea typeface="宋体" panose="02010600030101010101" pitchFamily="2" charset="-122"/>
            </a:endParaRPr>
          </a:p>
          <a:p>
            <a:r>
              <a:rPr lang="en-US" altLang="x-none" sz="2400" dirty="0">
                <a:latin typeface="仿宋_GB2312" panose="02010609030101010101" charset="-122"/>
                <a:ea typeface="宋体" panose="02010600030101010101" pitchFamily="2" charset="-122"/>
              </a:rPr>
              <a:t>4. </a:t>
            </a:r>
            <a:r>
              <a:rPr lang="zh-CN" altLang="en-US" sz="2400" dirty="0">
                <a:latin typeface="仿宋_GB2312" panose="02010609030101010101" charset="-122"/>
                <a:ea typeface="宋体" panose="02010600030101010101" pitchFamily="2" charset="-122"/>
              </a:rPr>
              <a:t>科技人员和研发投入指标，采用上一会计年度财务数据和统计数据进行评价。</a:t>
            </a:r>
            <a:endParaRPr lang="zh-CN" altLang="en-US" sz="2400" dirty="0">
              <a:latin typeface="仿宋_GB2312" panose="02010609030101010101" charset="-122"/>
              <a:ea typeface="宋体" panose="02010600030101010101" pitchFamily="2" charset="-122"/>
            </a:endParaRPr>
          </a:p>
          <a:p>
            <a:r>
              <a:rPr lang="en-US" altLang="x-none" sz="2400" dirty="0">
                <a:latin typeface="仿宋_GB2312" panose="02010609030101010101" charset="-122"/>
                <a:ea typeface="宋体" panose="02010600030101010101" pitchFamily="2" charset="-122"/>
              </a:rPr>
              <a:t>5. </a:t>
            </a:r>
            <a:r>
              <a:rPr lang="zh-CN" altLang="en-US" sz="2400" dirty="0">
                <a:latin typeface="仿宋_GB2312" panose="02010609030101010101" charset="-122"/>
                <a:ea typeface="宋体" panose="02010600030101010101" pitchFamily="2" charset="-122"/>
              </a:rPr>
              <a:t>企业科技人员是指企业直接从事研发和相关技术创新活动，以及专门从事上述活动管理和提供直接服务的人员，包括在职、兼职和临时聘用人员，兼职、临时聘用人员全年须在企业累计工作</a:t>
            </a:r>
            <a:r>
              <a:rPr lang="en-US" altLang="x-none" sz="2400" dirty="0">
                <a:latin typeface="Times New Roman" panose="02020603050405020304" charset="0"/>
                <a:ea typeface="宋体" panose="02010600030101010101" pitchFamily="2" charset="-122"/>
              </a:rPr>
              <a:t>6</a:t>
            </a:r>
            <a:r>
              <a:rPr lang="zh-CN" altLang="en-US" sz="2400" dirty="0">
                <a:latin typeface="仿宋_GB2312" panose="02010609030101010101" charset="-122"/>
                <a:ea typeface="宋体" panose="02010600030101010101" pitchFamily="2" charset="-122"/>
              </a:rPr>
              <a:t>个月以上。</a:t>
            </a:r>
            <a:endParaRPr lang="zh-CN" altLang="en-US" sz="2400" dirty="0">
              <a:latin typeface="仿宋_GB2312" panose="02010609030101010101" charset="-122"/>
              <a:ea typeface="宋体" panose="02010600030101010101" pitchFamily="2" charset="-122"/>
            </a:endParaRPr>
          </a:p>
          <a:p>
            <a:r>
              <a:rPr lang="en-US" altLang="x-none" sz="2400" dirty="0">
                <a:latin typeface="仿宋_GB2312" panose="02010609030101010101" charset="-122"/>
                <a:ea typeface="宋体" panose="02010600030101010101" pitchFamily="2" charset="-122"/>
              </a:rPr>
              <a:t>6. </a:t>
            </a:r>
            <a:r>
              <a:rPr lang="zh-CN" altLang="en-US" sz="2400" dirty="0">
                <a:latin typeface="仿宋_GB2312" panose="02010609030101010101" charset="-122"/>
                <a:ea typeface="宋体" panose="02010600030101010101" pitchFamily="2" charset="-122"/>
              </a:rPr>
              <a:t>企业职工总数包括企业在职、兼职和临时聘用人员。在职人员通过企业是否签订了劳动合同或缴纳社会保险费来鉴别，兼职、临时聘用人员全年须在企业累计工作</a:t>
            </a:r>
            <a:r>
              <a:rPr lang="en-US" altLang="x-none" sz="2400" dirty="0">
                <a:latin typeface="Times New Roman" panose="02020603050405020304" charset="0"/>
                <a:ea typeface="宋体" panose="02010600030101010101" pitchFamily="2" charset="-122"/>
              </a:rPr>
              <a:t>6</a:t>
            </a:r>
            <a:r>
              <a:rPr lang="zh-CN" altLang="en-US" sz="2400" dirty="0">
                <a:latin typeface="仿宋_GB2312" panose="02010609030101010101" charset="-122"/>
                <a:ea typeface="宋体" panose="02010600030101010101" pitchFamily="2" charset="-122"/>
              </a:rPr>
              <a:t>个月以上。</a:t>
            </a:r>
            <a:endParaRPr lang="zh-CN" altLang="en-US" sz="2400" dirty="0">
              <a:latin typeface="仿宋_GB2312" panose="02010609030101010101" charset="-122"/>
              <a:ea typeface="宋体" panose="02010600030101010101" pitchFamily="2" charset="-122"/>
            </a:endParaRPr>
          </a:p>
          <a:p>
            <a:r>
              <a:rPr lang="en-US" altLang="x-none" sz="2400" dirty="0">
                <a:latin typeface="仿宋_GB2312" panose="02010609030101010101" charset="-122"/>
                <a:ea typeface="宋体" panose="02010600030101010101" pitchFamily="2" charset="-122"/>
              </a:rPr>
              <a:t>7. </a:t>
            </a:r>
            <a:r>
              <a:rPr lang="zh-CN" altLang="en-US" sz="2400" dirty="0">
                <a:latin typeface="仿宋_GB2312" panose="02010609030101010101" charset="-122"/>
                <a:ea typeface="宋体" panose="02010600030101010101" pitchFamily="2" charset="-122"/>
              </a:rPr>
              <a:t>企业职工总数、科技人员数均按照全年季平均数计算。</a:t>
            </a:r>
            <a:endParaRPr lang="zh-CN" altLang="en-US" sz="2400" dirty="0">
              <a:latin typeface="仿宋_GB2312" panose="02010609030101010101" charset="-122"/>
              <a:ea typeface="宋体" panose="02010600030101010101" pitchFamily="2" charset="-122"/>
            </a:endParaRPr>
          </a:p>
          <a:p>
            <a:r>
              <a:rPr lang="zh-CN" altLang="en-US" sz="2400" dirty="0">
                <a:latin typeface="仿宋_GB2312" panose="02010609030101010101" charset="-122"/>
                <a:ea typeface="宋体" panose="02010600030101010101" pitchFamily="2" charset="-122"/>
              </a:rPr>
              <a:t>季平均数</a:t>
            </a:r>
            <a:r>
              <a:rPr lang="en-US" altLang="x-none" sz="2400" dirty="0">
                <a:latin typeface="仿宋_GB2312" panose="02010609030101010101" charset="-122"/>
                <a:ea typeface="宋体" panose="02010600030101010101" pitchFamily="2" charset="-122"/>
              </a:rPr>
              <a:t>=</a:t>
            </a:r>
            <a:r>
              <a:rPr lang="zh-CN" altLang="en-US" sz="2400" dirty="0">
                <a:latin typeface="仿宋_GB2312" panose="02010609030101010101" charset="-122"/>
                <a:ea typeface="宋体" panose="02010600030101010101" pitchFamily="2" charset="-122"/>
              </a:rPr>
              <a:t>（季初数</a:t>
            </a:r>
            <a:r>
              <a:rPr lang="en-US" altLang="x-none" sz="2400" dirty="0">
                <a:latin typeface="Times New Roman" panose="02020603050405020304" charset="0"/>
                <a:ea typeface="宋体" panose="02010600030101010101" pitchFamily="2" charset="-122"/>
              </a:rPr>
              <a:t>+</a:t>
            </a:r>
            <a:r>
              <a:rPr lang="zh-CN" altLang="en-US" sz="2400" dirty="0">
                <a:latin typeface="仿宋_GB2312" panose="02010609030101010101" charset="-122"/>
                <a:ea typeface="宋体" panose="02010600030101010101" pitchFamily="2" charset="-122"/>
              </a:rPr>
              <a:t>季末数）</a:t>
            </a:r>
            <a:r>
              <a:rPr lang="en-US" altLang="x-none" sz="2400" dirty="0">
                <a:latin typeface="仿宋_GB2312" panose="02010609030101010101" charset="-122"/>
                <a:ea typeface="宋体" panose="02010600030101010101" pitchFamily="2" charset="-122"/>
              </a:rPr>
              <a:t>÷</a:t>
            </a:r>
            <a:r>
              <a:rPr lang="en-US" altLang="x-none" sz="2400" dirty="0">
                <a:latin typeface="Times New Roman" panose="02020603050405020304" charset="0"/>
                <a:ea typeface="宋体" panose="02010600030101010101" pitchFamily="2" charset="-122"/>
              </a:rPr>
              <a:t>2</a:t>
            </a:r>
            <a:endParaRPr lang="en-US" altLang="x-none" sz="2400" dirty="0">
              <a:latin typeface="仿宋_GB2312" panose="02010609030101010101" charset="-122"/>
              <a:ea typeface="宋体" panose="02010600030101010101" pitchFamily="2" charset="-122"/>
            </a:endParaRPr>
          </a:p>
          <a:p>
            <a:r>
              <a:rPr lang="zh-CN" altLang="en-US" sz="2400" dirty="0">
                <a:latin typeface="仿宋_GB2312" panose="02010609030101010101" charset="-122"/>
                <a:ea typeface="宋体" panose="02010600030101010101" pitchFamily="2" charset="-122"/>
              </a:rPr>
              <a:t>全年季平均数</a:t>
            </a:r>
            <a:r>
              <a:rPr lang="en-US" altLang="x-none" sz="2400" dirty="0">
                <a:latin typeface="仿宋_GB2312" panose="02010609030101010101" charset="-122"/>
                <a:ea typeface="宋体" panose="02010600030101010101" pitchFamily="2" charset="-122"/>
              </a:rPr>
              <a:t>=</a:t>
            </a:r>
            <a:r>
              <a:rPr lang="zh-CN" altLang="en-US" sz="2400" dirty="0">
                <a:latin typeface="仿宋_GB2312" panose="02010609030101010101" charset="-122"/>
                <a:ea typeface="宋体" panose="02010600030101010101" pitchFamily="2" charset="-122"/>
              </a:rPr>
              <a:t>全年各季平均数之和</a:t>
            </a:r>
            <a:r>
              <a:rPr lang="en-US" altLang="x-none" sz="2400" dirty="0">
                <a:latin typeface="仿宋_GB2312" panose="02010609030101010101" charset="-122"/>
                <a:ea typeface="宋体" panose="02010600030101010101" pitchFamily="2" charset="-122"/>
              </a:rPr>
              <a:t>÷</a:t>
            </a:r>
            <a:r>
              <a:rPr lang="en-US" altLang="x-none" sz="2400" dirty="0">
                <a:latin typeface="Times New Roman" panose="02020603050405020304" charset="0"/>
                <a:ea typeface="宋体" panose="02010600030101010101" pitchFamily="2" charset="-122"/>
              </a:rPr>
              <a:t>4</a:t>
            </a:r>
            <a:endParaRPr lang="en-US" altLang="x-none" sz="2400" dirty="0">
              <a:latin typeface="仿宋_GB2312" panose="02010609030101010101" charset="-122"/>
              <a:ea typeface="宋体" panose="02010600030101010101" pitchFamily="2" charset="-122"/>
            </a:endParaRPr>
          </a:p>
          <a:p>
            <a:endParaRPr lang="zh-CN" altLang="en-US" sz="2400" dirty="0">
              <a:latin typeface="Arial" panose="020B0604020202020204" pitchFamily="34" charset="0"/>
              <a:ea typeface="宋体" panose="02010600030101010101" pitchFamily="2" charset="-122"/>
            </a:endParaRPr>
          </a:p>
        </p:txBody>
      </p:sp>
      <p:pic>
        <p:nvPicPr>
          <p:cNvPr id="108547"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sp>
        <p:nvSpPr>
          <p:cNvPr id="108548"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09570" name="文本框 100"/>
          <p:cNvSpPr txBox="1"/>
          <p:nvPr/>
        </p:nvSpPr>
        <p:spPr>
          <a:xfrm>
            <a:off x="1571625" y="11113"/>
            <a:ext cx="9248775" cy="6738937"/>
          </a:xfrm>
          <a:prstGeom prst="rect">
            <a:avLst/>
          </a:prstGeom>
          <a:noFill/>
          <a:ln w="9525">
            <a:noFill/>
          </a:ln>
        </p:spPr>
        <p:txBody>
          <a:bodyPr wrap="square" anchor="t">
            <a:spAutoFit/>
          </a:bodyPr>
          <a:p>
            <a:pPr indent="390525"/>
            <a:r>
              <a:rPr lang="en-US" altLang="x-none" sz="2400" dirty="0">
                <a:latin typeface="仿宋_GB2312" panose="02010609030101010101" charset="-122"/>
                <a:ea typeface="宋体" panose="02010600030101010101" pitchFamily="2" charset="-122"/>
                <a:sym typeface="宋体" panose="02010600030101010101" pitchFamily="2" charset="-122"/>
              </a:rPr>
              <a:t>8. </a:t>
            </a:r>
            <a:r>
              <a:rPr lang="zh-CN" altLang="en-US" sz="2400" dirty="0">
                <a:latin typeface="仿宋_GB2312" panose="02010609030101010101" charset="-122"/>
                <a:ea typeface="宋体" panose="02010600030101010101" pitchFamily="2" charset="-122"/>
                <a:sym typeface="宋体" panose="02010600030101010101" pitchFamily="2" charset="-122"/>
              </a:rPr>
              <a:t>企业研发费用是指企业研发活动中发生的相关费用，具体</a:t>
            </a:r>
            <a:r>
              <a:rPr lang="zh-CN" altLang="en-US" sz="2400" dirty="0">
                <a:latin typeface="仿宋_GB2312" panose="02010609030101010101" charset="-122"/>
                <a:ea typeface="宋体" panose="02010600030101010101" pitchFamily="2" charset="-122"/>
              </a:rPr>
              <a:t>按照财政部、国家税务总局、科技部</a:t>
            </a:r>
            <a:r>
              <a:rPr lang="en-US" altLang="x-none" sz="2400" dirty="0">
                <a:latin typeface="仿宋_GB2312" panose="02010609030101010101" charset="-122"/>
                <a:ea typeface="宋体" panose="02010600030101010101" pitchFamily="2" charset="-122"/>
              </a:rPr>
              <a:t>《</a:t>
            </a:r>
            <a:r>
              <a:rPr lang="zh-CN" altLang="en-US" sz="2400" dirty="0">
                <a:latin typeface="仿宋_GB2312" panose="02010609030101010101" charset="-122"/>
                <a:ea typeface="宋体" panose="02010600030101010101" pitchFamily="2" charset="-122"/>
              </a:rPr>
              <a:t>关于完善研究开发费用税前加计扣除政策的通知</a:t>
            </a:r>
            <a:r>
              <a:rPr lang="en-US" altLang="x-none" sz="2400" dirty="0">
                <a:latin typeface="仿宋_GB2312" panose="02010609030101010101" charset="-122"/>
                <a:ea typeface="宋体" panose="02010600030101010101" pitchFamily="2" charset="-122"/>
              </a:rPr>
              <a:t>》</a:t>
            </a:r>
            <a:r>
              <a:rPr lang="zh-CN" altLang="en-US" sz="2400" dirty="0">
                <a:latin typeface="仿宋_GB2312" panose="02010609030101010101" charset="-122"/>
                <a:ea typeface="宋体" panose="02010600030101010101" pitchFamily="2" charset="-122"/>
              </a:rPr>
              <a:t>（财税〔</a:t>
            </a:r>
            <a:r>
              <a:rPr lang="en-US" altLang="x-none" sz="2400" dirty="0">
                <a:latin typeface="Times New Roman" panose="02020603050405020304" charset="0"/>
                <a:ea typeface="宋体" panose="02010600030101010101" pitchFamily="2" charset="-122"/>
              </a:rPr>
              <a:t>2015</a:t>
            </a:r>
            <a:r>
              <a:rPr lang="zh-CN" altLang="en-US" sz="2400" dirty="0">
                <a:latin typeface="仿宋_GB2312" panose="02010609030101010101" charset="-122"/>
                <a:ea typeface="宋体" panose="02010600030101010101" pitchFamily="2" charset="-122"/>
              </a:rPr>
              <a:t>〕</a:t>
            </a:r>
            <a:r>
              <a:rPr lang="en-US" altLang="x-none" sz="2400" dirty="0">
                <a:latin typeface="Times New Roman" panose="02020603050405020304" charset="0"/>
                <a:ea typeface="宋体" panose="02010600030101010101" pitchFamily="2" charset="-122"/>
              </a:rPr>
              <a:t>119</a:t>
            </a:r>
            <a:r>
              <a:rPr lang="zh-CN" altLang="en-US" sz="2400" dirty="0">
                <a:latin typeface="仿宋_GB2312" panose="02010609030101010101" charset="-122"/>
                <a:ea typeface="宋体" panose="02010600030101010101" pitchFamily="2" charset="-122"/>
              </a:rPr>
              <a:t>号）有关规定进行归集。</a:t>
            </a:r>
            <a:endParaRPr lang="zh-CN" altLang="en-US" sz="2400" dirty="0">
              <a:latin typeface="仿宋_GB2312" panose="02010609030101010101" charset="-122"/>
              <a:ea typeface="宋体" panose="02010600030101010101" pitchFamily="2" charset="-122"/>
            </a:endParaRPr>
          </a:p>
          <a:p>
            <a:pPr indent="390525"/>
            <a:r>
              <a:rPr lang="en-US" altLang="x-none" sz="2400" dirty="0">
                <a:latin typeface="仿宋_GB2312" panose="02010609030101010101" charset="-122"/>
                <a:ea typeface="宋体" panose="02010600030101010101" pitchFamily="2" charset="-122"/>
              </a:rPr>
              <a:t>9. </a:t>
            </a:r>
            <a:r>
              <a:rPr lang="zh-CN" altLang="en-US" sz="2400" dirty="0">
                <a:latin typeface="仿宋_GB2312" panose="02010609030101010101" charset="-122"/>
                <a:ea typeface="宋体" panose="02010600030101010101" pitchFamily="2" charset="-122"/>
              </a:rPr>
              <a:t>企业销售收入为主营业务与其他业务收入之和。</a:t>
            </a:r>
            <a:endParaRPr lang="zh-CN" altLang="en-US" sz="2400" dirty="0">
              <a:latin typeface="仿宋_GB2312" panose="02010609030101010101" charset="-122"/>
              <a:ea typeface="宋体" panose="02010600030101010101" pitchFamily="2" charset="-122"/>
            </a:endParaRPr>
          </a:p>
          <a:p>
            <a:pPr indent="390525"/>
            <a:r>
              <a:rPr lang="en-US" altLang="x-none" sz="2400" dirty="0">
                <a:latin typeface="仿宋_GB2312" panose="02010609030101010101" charset="-122"/>
                <a:ea typeface="宋体" panose="02010600030101010101" pitchFamily="2" charset="-122"/>
              </a:rPr>
              <a:t>10. </a:t>
            </a:r>
            <a:r>
              <a:rPr lang="zh-CN" altLang="en-US" sz="2400" dirty="0">
                <a:latin typeface="仿宋_GB2312" panose="02010609030101010101" charset="-122"/>
                <a:ea typeface="宋体" panose="02010600030101010101" pitchFamily="2" charset="-122"/>
              </a:rPr>
              <a:t>当年注册的企业，以其实际经营期作为一个会计年度确定相关指标。</a:t>
            </a:r>
            <a:endParaRPr lang="zh-CN" altLang="en-US" sz="2400" dirty="0">
              <a:latin typeface="仿宋_GB2312" panose="02010609030101010101" charset="-122"/>
              <a:ea typeface="宋体" panose="02010600030101010101" pitchFamily="2" charset="-122"/>
            </a:endParaRPr>
          </a:p>
          <a:p>
            <a:pPr indent="390525"/>
            <a:r>
              <a:rPr lang="en-US" altLang="x-none" sz="2400" dirty="0">
                <a:latin typeface="仿宋_GB2312" panose="02010609030101010101" charset="-122"/>
                <a:ea typeface="宋体" panose="02010600030101010101" pitchFamily="2" charset="-122"/>
              </a:rPr>
              <a:t>11. </a:t>
            </a:r>
            <a:r>
              <a:rPr lang="zh-CN" altLang="en-US" sz="2400" dirty="0">
                <a:latin typeface="仿宋_GB2312" panose="02010609030101010101" charset="-122"/>
                <a:ea typeface="宋体" panose="02010600030101010101" pitchFamily="2" charset="-122"/>
              </a:rPr>
              <a:t>知识产权采用分类评价，其中：发明专利、植物新品种、国家级农作物品种、国家新药、国家一级中药保护品种、集成电路布图设计专有权按</a:t>
            </a:r>
            <a:r>
              <a:rPr lang="en-US" altLang="x-none" sz="2400" dirty="0">
                <a:latin typeface="仿宋_GB2312" panose="02010609030101010101" charset="-122"/>
                <a:ea typeface="宋体" panose="02010600030101010101" pitchFamily="2" charset="-122"/>
              </a:rPr>
              <a:t>Ⅰ</a:t>
            </a:r>
            <a:r>
              <a:rPr lang="zh-CN" altLang="en-US" sz="2400" dirty="0">
                <a:latin typeface="仿宋_GB2312" panose="02010609030101010101" charset="-122"/>
                <a:ea typeface="宋体" panose="02010600030101010101" pitchFamily="2" charset="-122"/>
              </a:rPr>
              <a:t>类评价；实用新型专利、外观设计专利、软件著作权按</a:t>
            </a:r>
            <a:r>
              <a:rPr lang="en-US" altLang="x-none" sz="2400" dirty="0">
                <a:latin typeface="仿宋_GB2312" panose="02010609030101010101" charset="-122"/>
                <a:ea typeface="宋体" panose="02010600030101010101" pitchFamily="2" charset="-122"/>
              </a:rPr>
              <a:t>Ⅱ</a:t>
            </a:r>
            <a:r>
              <a:rPr lang="zh-CN" altLang="en-US" sz="2400" dirty="0">
                <a:latin typeface="仿宋_GB2312" panose="02010609030101010101" charset="-122"/>
                <a:ea typeface="宋体" panose="02010600030101010101" pitchFamily="2" charset="-122"/>
              </a:rPr>
              <a:t>类评价。</a:t>
            </a:r>
            <a:endParaRPr lang="zh-CN" altLang="en-US" sz="2400" dirty="0">
              <a:latin typeface="仿宋_GB2312" panose="02010609030101010101" charset="-122"/>
              <a:ea typeface="宋体" panose="02010600030101010101" pitchFamily="2" charset="-122"/>
            </a:endParaRPr>
          </a:p>
          <a:p>
            <a:pPr indent="390525"/>
            <a:r>
              <a:rPr lang="en-US" altLang="x-none" sz="2400" dirty="0">
                <a:latin typeface="仿宋_GB2312" panose="02010609030101010101" charset="-122"/>
                <a:ea typeface="宋体" panose="02010600030101010101" pitchFamily="2" charset="-122"/>
              </a:rPr>
              <a:t>12. </a:t>
            </a:r>
            <a:r>
              <a:rPr lang="zh-CN" altLang="en-US" sz="2400" dirty="0">
                <a:latin typeface="仿宋_GB2312" panose="02010609030101010101" charset="-122"/>
                <a:ea typeface="宋体" panose="02010600030101010101" pitchFamily="2" charset="-122"/>
              </a:rPr>
              <a:t>近五年包括填报当年。</a:t>
            </a:r>
            <a:endParaRPr lang="zh-CN" altLang="en-US" sz="2400" dirty="0">
              <a:latin typeface="仿宋_GB2312" panose="02010609030101010101" charset="-122"/>
              <a:ea typeface="宋体" panose="02010600030101010101" pitchFamily="2" charset="-122"/>
            </a:endParaRPr>
          </a:p>
          <a:p>
            <a:pPr indent="390525"/>
            <a:r>
              <a:rPr lang="en-US" altLang="x-none" sz="2400" dirty="0">
                <a:latin typeface="仿宋_GB2312" panose="02010609030101010101" charset="-122"/>
                <a:ea typeface="宋体" panose="02010600030101010101" pitchFamily="2" charset="-122"/>
              </a:rPr>
              <a:t>13. </a:t>
            </a:r>
            <a:r>
              <a:rPr lang="zh-CN" altLang="en-US" sz="2400" dirty="0">
                <a:latin typeface="仿宋_GB2312" panose="02010609030101010101" charset="-122"/>
                <a:ea typeface="宋体" panose="02010600030101010101" pitchFamily="2" charset="-122"/>
              </a:rPr>
              <a:t>企业主导制定国际标准、国家标准或行业标准是指企业在国家标准化委员会、工业和信息化部、国际标准化组织等主管部门的相关文件中排名起草单位前五名。 </a:t>
            </a:r>
            <a:endParaRPr lang="zh-CN" altLang="en-US" sz="2400" dirty="0">
              <a:latin typeface="仿宋_GB2312" panose="02010609030101010101" charset="-122"/>
              <a:ea typeface="宋体" panose="02010600030101010101" pitchFamily="2" charset="-122"/>
            </a:endParaRPr>
          </a:p>
          <a:p>
            <a:pPr indent="390525"/>
            <a:r>
              <a:rPr lang="en-US" altLang="x-none" sz="2400" dirty="0">
                <a:latin typeface="仿宋_GB2312" panose="02010609030101010101" charset="-122"/>
                <a:ea typeface="宋体" panose="02010600030101010101" pitchFamily="2" charset="-122"/>
              </a:rPr>
              <a:t>14.</a:t>
            </a:r>
            <a:r>
              <a:rPr lang="zh-CN" altLang="en-US" sz="2400" dirty="0">
                <a:latin typeface="仿宋_GB2312" panose="02010609030101010101" charset="-122"/>
                <a:ea typeface="宋体" panose="02010600030101010101" pitchFamily="2" charset="-122"/>
              </a:rPr>
              <a:t>省部级以上研发机构包括国家（省、部）重点实验室、国家（省、部）工程技术研究中心、国家（省、部）工程实验室、国家（省、部）工程研究中心、国家（省、部）企业技术中心、国家（省、部）国际联合研究中心等。</a:t>
            </a:r>
            <a:endParaRPr lang="zh-CN" altLang="en-US" sz="2400" dirty="0">
              <a:latin typeface="Arial" panose="020B0604020202020204" pitchFamily="34" charset="0"/>
              <a:ea typeface="宋体" panose="02010600030101010101" pitchFamily="2" charset="-122"/>
            </a:endParaRPr>
          </a:p>
        </p:txBody>
      </p:sp>
      <p:pic>
        <p:nvPicPr>
          <p:cNvPr id="109571"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sp>
        <p:nvSpPr>
          <p:cNvPr id="109572"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0593"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sp>
        <p:nvSpPr>
          <p:cNvPr id="110594"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10595" name="文本框 100"/>
          <p:cNvSpPr txBox="1"/>
          <p:nvPr/>
        </p:nvSpPr>
        <p:spPr>
          <a:xfrm>
            <a:off x="20638" y="1158875"/>
            <a:ext cx="2027237" cy="830263"/>
          </a:xfrm>
          <a:prstGeom prst="rect">
            <a:avLst/>
          </a:prstGeom>
          <a:noFill/>
          <a:ln w="9525">
            <a:noFill/>
          </a:ln>
        </p:spPr>
        <p:txBody>
          <a:bodyPr wrap="square" anchor="t">
            <a:spAutoFit/>
          </a:bodyPr>
          <a:p>
            <a:pPr indent="401955"/>
            <a:r>
              <a:rPr lang="zh-CN" altLang="en-US" sz="2400" b="1" dirty="0">
                <a:latin typeface="黑体" panose="02010609060101010101" pitchFamily="1" charset="-122"/>
                <a:ea typeface="黑体" panose="02010609060101010101" pitchFamily="1" charset="-122"/>
              </a:rPr>
              <a:t>一、企业自评表（必填）</a:t>
            </a:r>
            <a:endParaRPr lang="zh-CN" altLang="en-US" sz="2400" dirty="0">
              <a:latin typeface="Arial" panose="020B0604020202020204" pitchFamily="34" charset="0"/>
              <a:ea typeface="宋体" panose="02010600030101010101" pitchFamily="2" charset="-122"/>
            </a:endParaRPr>
          </a:p>
        </p:txBody>
      </p:sp>
      <p:pic>
        <p:nvPicPr>
          <p:cNvPr id="110596" name="图片 5"/>
          <p:cNvPicPr>
            <a:picLocks noChangeAspect="1"/>
          </p:cNvPicPr>
          <p:nvPr/>
        </p:nvPicPr>
        <p:blipFill>
          <a:blip r:embed="rId2"/>
          <a:stretch>
            <a:fillRect/>
          </a:stretch>
        </p:blipFill>
        <p:spPr>
          <a:xfrm>
            <a:off x="2376488" y="41275"/>
            <a:ext cx="7697787" cy="6835775"/>
          </a:xfrm>
          <a:prstGeom prst="rect">
            <a:avLst/>
          </a:prstGeom>
          <a:noFill/>
          <a:ln w="9525">
            <a:noFill/>
          </a:ln>
        </p:spPr>
      </p:pic>
      <p:sp>
        <p:nvSpPr>
          <p:cNvPr id="110597"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1617"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sp>
        <p:nvSpPr>
          <p:cNvPr id="111618"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11619" name="文本框 100"/>
          <p:cNvSpPr txBox="1"/>
          <p:nvPr/>
        </p:nvSpPr>
        <p:spPr>
          <a:xfrm>
            <a:off x="3298825" y="6191250"/>
            <a:ext cx="8420100" cy="338138"/>
          </a:xfrm>
          <a:prstGeom prst="rect">
            <a:avLst/>
          </a:prstGeom>
          <a:noFill/>
          <a:ln w="9525">
            <a:noFill/>
          </a:ln>
        </p:spPr>
        <p:txBody>
          <a:bodyPr wrap="square" anchor="t">
            <a:spAutoFit/>
          </a:bodyPr>
          <a:p>
            <a:pPr indent="406400"/>
            <a:r>
              <a:rPr lang="en-US" altLang="x-none" sz="1600" dirty="0">
                <a:latin typeface="仿宋_GB2312" panose="02010609030101010101" charset="-122"/>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111620" name="文本框 2"/>
          <p:cNvSpPr txBox="1"/>
          <p:nvPr/>
        </p:nvSpPr>
        <p:spPr>
          <a:xfrm>
            <a:off x="415925" y="1893888"/>
            <a:ext cx="2068513" cy="1198562"/>
          </a:xfrm>
          <a:prstGeom prst="rect">
            <a:avLst/>
          </a:prstGeom>
          <a:noFill/>
          <a:ln w="9525">
            <a:noFill/>
          </a:ln>
        </p:spPr>
        <p:txBody>
          <a:bodyPr wrap="square" anchor="t">
            <a:spAutoFit/>
          </a:bodyPr>
          <a:p>
            <a:r>
              <a:rPr lang="zh-CN" altLang="en-US" sz="2400" b="1" dirty="0">
                <a:latin typeface="黑体" panose="02010609060101010101" pitchFamily="1" charset="-122"/>
                <a:ea typeface="黑体" panose="02010609060101010101" pitchFamily="1" charset="-122"/>
              </a:rPr>
              <a:t>一、企业自</a:t>
            </a:r>
            <a:endParaRPr lang="zh-CN" altLang="en-US" sz="2400" b="1" dirty="0">
              <a:latin typeface="黑体" panose="02010609060101010101" pitchFamily="1" charset="-122"/>
              <a:ea typeface="黑体" panose="02010609060101010101" pitchFamily="1" charset="-122"/>
            </a:endParaRPr>
          </a:p>
          <a:p>
            <a:r>
              <a:rPr lang="zh-CN" altLang="en-US" sz="2400" b="1" dirty="0">
                <a:latin typeface="黑体" panose="02010609060101010101" pitchFamily="1" charset="-122"/>
                <a:ea typeface="黑体" panose="02010609060101010101" pitchFamily="1" charset="-122"/>
              </a:rPr>
              <a:t>评表（必填）</a:t>
            </a:r>
            <a:endParaRPr lang="zh-CN" altLang="en-US" sz="2400" b="1" dirty="0">
              <a:solidFill>
                <a:srgbClr val="FF0000"/>
              </a:solidFill>
              <a:latin typeface="Arial" panose="020B0604020202020204" pitchFamily="34" charset="0"/>
              <a:ea typeface="宋体" panose="02010600030101010101" pitchFamily="2" charset="-122"/>
            </a:endParaRPr>
          </a:p>
          <a:p>
            <a:r>
              <a:rPr lang="zh-CN" altLang="en-US" sz="2400" b="1" dirty="0">
                <a:solidFill>
                  <a:srgbClr val="FF0000"/>
                </a:solidFill>
                <a:latin typeface="Arial" panose="020B0604020202020204" pitchFamily="34" charset="0"/>
                <a:ea typeface="宋体" panose="02010600030101010101" pitchFamily="2" charset="-122"/>
              </a:rPr>
              <a:t>（接上表）</a:t>
            </a:r>
            <a:endParaRPr lang="zh-CN" altLang="en-US" sz="2400" b="1" dirty="0">
              <a:solidFill>
                <a:srgbClr val="FF0000"/>
              </a:solidFill>
              <a:latin typeface="Arial" panose="020B0604020202020204" pitchFamily="34" charset="0"/>
              <a:ea typeface="宋体" panose="02010600030101010101" pitchFamily="2" charset="-122"/>
            </a:endParaRPr>
          </a:p>
        </p:txBody>
      </p:sp>
      <p:pic>
        <p:nvPicPr>
          <p:cNvPr id="111621" name="图片 4"/>
          <p:cNvPicPr>
            <a:picLocks noChangeAspect="1"/>
          </p:cNvPicPr>
          <p:nvPr/>
        </p:nvPicPr>
        <p:blipFill>
          <a:blip r:embed="rId2"/>
          <a:stretch>
            <a:fillRect/>
          </a:stretch>
        </p:blipFill>
        <p:spPr>
          <a:xfrm>
            <a:off x="2484438" y="-49212"/>
            <a:ext cx="7423150" cy="6770687"/>
          </a:xfrm>
          <a:prstGeom prst="rect">
            <a:avLst/>
          </a:prstGeom>
          <a:noFill/>
          <a:ln w="9525">
            <a:noFill/>
          </a:ln>
        </p:spPr>
      </p:pic>
      <p:sp>
        <p:nvSpPr>
          <p:cNvPr id="111622"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66562"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一、登录及注册</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6563"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6564"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6565" name="圆角矩形 9218"/>
          <p:cNvSpPr/>
          <p:nvPr/>
        </p:nvSpPr>
        <p:spPr>
          <a:xfrm>
            <a:off x="895350" y="890588"/>
            <a:ext cx="10401300" cy="6167437"/>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66566"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66567" name="内容占位符 1"/>
          <p:cNvPicPr>
            <a:picLocks noGrp="1" noChangeAspect="1"/>
          </p:cNvPicPr>
          <p:nvPr>
            <p:ph type="subTitle"/>
          </p:nvPr>
        </p:nvPicPr>
        <p:blipFill>
          <a:blip r:embed="rId2"/>
          <a:stretch>
            <a:fillRect/>
          </a:stretch>
        </p:blipFill>
        <p:spPr>
          <a:xfrm>
            <a:off x="10707688" y="41275"/>
            <a:ext cx="1431925" cy="936625"/>
          </a:xfrm>
        </p:spPr>
      </p:pic>
      <p:sp>
        <p:nvSpPr>
          <p:cNvPr id="66568"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66569" name="图片 9224" descr="Picture4"/>
          <p:cNvPicPr>
            <a:picLocks noChangeAspect="1"/>
          </p:cNvPicPr>
          <p:nvPr/>
        </p:nvPicPr>
        <p:blipFill>
          <a:blip r:embed="rId1"/>
          <a:stretch>
            <a:fillRect/>
          </a:stretch>
        </p:blipFill>
        <p:spPr>
          <a:xfrm>
            <a:off x="977900" y="1570038"/>
            <a:ext cx="11207750" cy="1412875"/>
          </a:xfrm>
          <a:prstGeom prst="rect">
            <a:avLst/>
          </a:prstGeom>
          <a:noFill/>
          <a:ln w="9525">
            <a:noFill/>
          </a:ln>
        </p:spPr>
      </p:pic>
      <p:pic>
        <p:nvPicPr>
          <p:cNvPr id="66570" name="图片 3"/>
          <p:cNvPicPr>
            <a:picLocks noChangeAspect="1"/>
          </p:cNvPicPr>
          <p:nvPr/>
        </p:nvPicPr>
        <p:blipFill>
          <a:blip r:embed="rId3"/>
          <a:stretch>
            <a:fillRect/>
          </a:stretch>
        </p:blipFill>
        <p:spPr>
          <a:xfrm>
            <a:off x="4775200" y="1770063"/>
            <a:ext cx="5881688" cy="5153025"/>
          </a:xfrm>
          <a:prstGeom prst="rect">
            <a:avLst/>
          </a:prstGeom>
          <a:noFill/>
          <a:ln w="9525">
            <a:noFill/>
          </a:ln>
        </p:spPr>
      </p:pic>
      <p:sp>
        <p:nvSpPr>
          <p:cNvPr id="66571" name="文本框 9230"/>
          <p:cNvSpPr txBox="1"/>
          <p:nvPr/>
        </p:nvSpPr>
        <p:spPr>
          <a:xfrm>
            <a:off x="1174750" y="736600"/>
            <a:ext cx="9623425" cy="1198563"/>
          </a:xfrm>
          <a:prstGeom prst="rect">
            <a:avLst/>
          </a:prstGeom>
          <a:noFill/>
          <a:ln w="9525">
            <a:noFill/>
          </a:ln>
        </p:spPr>
        <p:txBody>
          <a:bodyPr wrap="square" anchor="t">
            <a:spAutoFit/>
          </a:bodyPr>
          <a:p>
            <a:pPr algn="just" defTabSz="914400">
              <a:lnSpc>
                <a:spcPct val="180000"/>
              </a:lnSpc>
              <a:spcBef>
                <a:spcPts val="600"/>
              </a:spcBef>
              <a:spcAft>
                <a:spcPts val="600"/>
              </a:spcAft>
            </a:pPr>
            <a:r>
              <a:rPr lang="zh-CN" altLang="en-US" sz="2000" b="1" dirty="0">
                <a:latin typeface="黑体" panose="02010609060101010101" pitchFamily="1" charset="-122"/>
                <a:ea typeface="黑体" panose="02010609060101010101" pitchFamily="1" charset="-122"/>
              </a:rPr>
              <a:t>企业用户注册，录入完成后，要记清自己的密码和邮箱。注意：建议填写联系人的真实姓名和联系方式以及邮箱。</a:t>
            </a:r>
            <a:endParaRPr lang="en-US" altLang="zh-CN" sz="2000" b="1" dirty="0">
              <a:latin typeface="黑体" panose="02010609060101010101" pitchFamily="1" charset="-122"/>
              <a:ea typeface="黑体" panose="02010609060101010101" pitchFamily="1"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1"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12642" name="文本框 5"/>
          <p:cNvSpPr txBox="1"/>
          <p:nvPr/>
        </p:nvSpPr>
        <p:spPr>
          <a:xfrm>
            <a:off x="3556000" y="5913438"/>
            <a:ext cx="5080000" cy="582612"/>
          </a:xfrm>
          <a:prstGeom prst="rect">
            <a:avLst/>
          </a:prstGeom>
          <a:noFill/>
          <a:ln w="9525">
            <a:noFill/>
          </a:ln>
        </p:spPr>
        <p:txBody>
          <a:bodyPr anchor="t">
            <a:spAutoFit/>
          </a:bodyPr>
          <a:p>
            <a:pPr indent="406400"/>
            <a:endParaRPr lang="en-US" altLang="x-none" sz="1600" dirty="0">
              <a:latin typeface="仿宋_GB2312" panose="02010609030101010101" charset="-122"/>
              <a:ea typeface="宋体" panose="02010600030101010101" pitchFamily="2" charset="-122"/>
            </a:endParaRPr>
          </a:p>
          <a:p>
            <a:pPr indent="406400"/>
            <a:r>
              <a:rPr lang="en-US" altLang="x-none" sz="1600" dirty="0">
                <a:latin typeface="仿宋_GB2312" panose="02010609030101010101" charset="-122"/>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112643" name="文本框 6"/>
          <p:cNvSpPr txBox="1"/>
          <p:nvPr/>
        </p:nvSpPr>
        <p:spPr>
          <a:xfrm>
            <a:off x="266700" y="1935163"/>
            <a:ext cx="1879600" cy="1568450"/>
          </a:xfrm>
          <a:prstGeom prst="rect">
            <a:avLst/>
          </a:prstGeom>
          <a:noFill/>
          <a:ln w="9525">
            <a:noFill/>
          </a:ln>
        </p:spPr>
        <p:txBody>
          <a:bodyPr wrap="square" anchor="t">
            <a:spAutoFit/>
          </a:bodyPr>
          <a:p>
            <a:r>
              <a:rPr lang="zh-CN" altLang="en-US" sz="2400" b="1" dirty="0">
                <a:latin typeface="黑体" panose="02010609060101010101" pitchFamily="1" charset="-122"/>
                <a:ea typeface="黑体" panose="02010609060101010101" pitchFamily="1" charset="-122"/>
              </a:rPr>
              <a:t>二、企业主要数据表（必填）</a:t>
            </a:r>
            <a:endParaRPr lang="zh-CN" altLang="en-US" sz="2400" b="1" dirty="0">
              <a:solidFill>
                <a:srgbClr val="FF0000"/>
              </a:solidFill>
              <a:latin typeface="Arial" panose="020B0604020202020204" pitchFamily="34" charset="0"/>
              <a:ea typeface="宋体" panose="02010600030101010101" pitchFamily="2" charset="-122"/>
            </a:endParaRPr>
          </a:p>
          <a:p>
            <a:r>
              <a:rPr lang="zh-CN" altLang="en-US" sz="2400" b="1" dirty="0">
                <a:solidFill>
                  <a:srgbClr val="FF0000"/>
                </a:solidFill>
                <a:latin typeface="Arial" panose="020B0604020202020204" pitchFamily="34" charset="0"/>
                <a:ea typeface="宋体" panose="02010600030101010101" pitchFamily="2" charset="-122"/>
              </a:rPr>
              <a:t>（接上表）</a:t>
            </a:r>
            <a:endParaRPr lang="zh-CN" altLang="en-US" sz="2400" b="1" dirty="0">
              <a:solidFill>
                <a:srgbClr val="FF0000"/>
              </a:solidFill>
              <a:latin typeface="Arial" panose="020B0604020202020204" pitchFamily="34" charset="0"/>
              <a:ea typeface="宋体" panose="02010600030101010101" pitchFamily="2" charset="-122"/>
            </a:endParaRPr>
          </a:p>
        </p:txBody>
      </p:sp>
      <p:pic>
        <p:nvPicPr>
          <p:cNvPr id="112644"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pic>
        <p:nvPicPr>
          <p:cNvPr id="112645" name="图片 9"/>
          <p:cNvPicPr>
            <a:picLocks noChangeAspect="1"/>
          </p:cNvPicPr>
          <p:nvPr/>
        </p:nvPicPr>
        <p:blipFill>
          <a:blip r:embed="rId2"/>
          <a:stretch>
            <a:fillRect/>
          </a:stretch>
        </p:blipFill>
        <p:spPr>
          <a:xfrm>
            <a:off x="2593975" y="41275"/>
            <a:ext cx="6778625" cy="6680200"/>
          </a:xfrm>
          <a:prstGeom prst="rect">
            <a:avLst/>
          </a:prstGeom>
          <a:noFill/>
          <a:ln w="9525">
            <a:noFill/>
          </a:ln>
        </p:spPr>
      </p:pic>
      <p:sp>
        <p:nvSpPr>
          <p:cNvPr id="112646"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13666" name="文本框 8"/>
          <p:cNvSpPr txBox="1"/>
          <p:nvPr/>
        </p:nvSpPr>
        <p:spPr>
          <a:xfrm>
            <a:off x="982663" y="2652713"/>
            <a:ext cx="2068512" cy="460375"/>
          </a:xfrm>
          <a:prstGeom prst="rect">
            <a:avLst/>
          </a:prstGeom>
          <a:noFill/>
          <a:ln w="9525">
            <a:noFill/>
          </a:ln>
        </p:spPr>
        <p:txBody>
          <a:bodyPr wrap="square" anchor="t">
            <a:spAutoFit/>
          </a:bodyPr>
          <a:p>
            <a:r>
              <a:rPr lang="zh-CN" altLang="en-US" sz="2400" b="1" dirty="0">
                <a:solidFill>
                  <a:srgbClr val="FF0000"/>
                </a:solidFill>
                <a:latin typeface="Arial" panose="020B0604020202020204" pitchFamily="34" charset="0"/>
                <a:ea typeface="宋体" panose="02010600030101010101" pitchFamily="2" charset="-122"/>
              </a:rPr>
              <a:t>（接上表）</a:t>
            </a:r>
            <a:endParaRPr lang="zh-CN" altLang="en-US" sz="2400" b="1" dirty="0">
              <a:solidFill>
                <a:srgbClr val="FF0000"/>
              </a:solidFill>
              <a:latin typeface="Arial" panose="020B0604020202020204" pitchFamily="34" charset="0"/>
              <a:ea typeface="宋体" panose="02010600030101010101" pitchFamily="2" charset="-122"/>
            </a:endParaRPr>
          </a:p>
        </p:txBody>
      </p:sp>
      <p:pic>
        <p:nvPicPr>
          <p:cNvPr id="113667"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pic>
        <p:nvPicPr>
          <p:cNvPr id="113668" name="图片 9"/>
          <p:cNvPicPr>
            <a:picLocks noChangeAspect="1"/>
          </p:cNvPicPr>
          <p:nvPr/>
        </p:nvPicPr>
        <p:blipFill>
          <a:blip r:embed="rId2"/>
          <a:stretch>
            <a:fillRect/>
          </a:stretch>
        </p:blipFill>
        <p:spPr>
          <a:xfrm>
            <a:off x="3295650" y="41275"/>
            <a:ext cx="6051550" cy="6899275"/>
          </a:xfrm>
          <a:prstGeom prst="rect">
            <a:avLst/>
          </a:prstGeom>
          <a:noFill/>
          <a:ln w="9525">
            <a:noFill/>
          </a:ln>
        </p:spPr>
      </p:pic>
      <p:sp>
        <p:nvSpPr>
          <p:cNvPr id="113669"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9"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114690" name="文本框 6"/>
          <p:cNvSpPr txBox="1"/>
          <p:nvPr/>
        </p:nvSpPr>
        <p:spPr>
          <a:xfrm>
            <a:off x="466725" y="2252663"/>
            <a:ext cx="2084388" cy="460375"/>
          </a:xfrm>
          <a:prstGeom prst="rect">
            <a:avLst/>
          </a:prstGeom>
          <a:noFill/>
          <a:ln w="9525">
            <a:noFill/>
          </a:ln>
        </p:spPr>
        <p:txBody>
          <a:bodyPr wrap="square" anchor="t">
            <a:spAutoFit/>
          </a:bodyPr>
          <a:p>
            <a:r>
              <a:rPr lang="zh-CN" altLang="en-US" sz="2400" b="1" dirty="0">
                <a:solidFill>
                  <a:srgbClr val="FF0000"/>
                </a:solidFill>
                <a:latin typeface="Arial" panose="020B0604020202020204" pitchFamily="34" charset="0"/>
                <a:ea typeface="宋体" panose="02010600030101010101" pitchFamily="2" charset="-122"/>
              </a:rPr>
              <a:t>（接上表）</a:t>
            </a:r>
            <a:endParaRPr lang="zh-CN" altLang="en-US" sz="2400" b="1" dirty="0">
              <a:solidFill>
                <a:srgbClr val="FF0000"/>
              </a:solidFill>
              <a:latin typeface="Arial" panose="020B0604020202020204" pitchFamily="34" charset="0"/>
              <a:ea typeface="宋体" panose="02010600030101010101" pitchFamily="2" charset="-122"/>
            </a:endParaRPr>
          </a:p>
        </p:txBody>
      </p:sp>
      <p:pic>
        <p:nvPicPr>
          <p:cNvPr id="114691"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pic>
        <p:nvPicPr>
          <p:cNvPr id="114692" name="图片 7"/>
          <p:cNvPicPr>
            <a:picLocks noChangeAspect="1"/>
          </p:cNvPicPr>
          <p:nvPr/>
        </p:nvPicPr>
        <p:blipFill>
          <a:blip r:embed="rId2"/>
          <a:stretch>
            <a:fillRect/>
          </a:stretch>
        </p:blipFill>
        <p:spPr>
          <a:xfrm>
            <a:off x="2787650" y="41275"/>
            <a:ext cx="7683500" cy="6315075"/>
          </a:xfrm>
          <a:prstGeom prst="rect">
            <a:avLst/>
          </a:prstGeom>
          <a:noFill/>
          <a:ln w="9525">
            <a:noFill/>
          </a:ln>
        </p:spPr>
      </p:pic>
      <p:sp>
        <p:nvSpPr>
          <p:cNvPr id="114693"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115714"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pic>
        <p:nvPicPr>
          <p:cNvPr id="115715" name="图片 2" descr="001"/>
          <p:cNvPicPr>
            <a:picLocks noChangeAspect="1"/>
          </p:cNvPicPr>
          <p:nvPr/>
        </p:nvPicPr>
        <p:blipFill>
          <a:blip r:embed="rId2"/>
          <a:stretch>
            <a:fillRect/>
          </a:stretch>
        </p:blipFill>
        <p:spPr>
          <a:xfrm>
            <a:off x="1649413" y="41275"/>
            <a:ext cx="8893175" cy="6680200"/>
          </a:xfrm>
          <a:prstGeom prst="rect">
            <a:avLst/>
          </a:prstGeom>
          <a:noFill/>
          <a:ln w="9525">
            <a:noFill/>
          </a:ln>
        </p:spPr>
      </p:pic>
      <p:sp>
        <p:nvSpPr>
          <p:cNvPr id="115716"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116738"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pic>
        <p:nvPicPr>
          <p:cNvPr id="116739" name="图片 3" descr="002"/>
          <p:cNvPicPr>
            <a:picLocks noChangeAspect="1"/>
          </p:cNvPicPr>
          <p:nvPr/>
        </p:nvPicPr>
        <p:blipFill>
          <a:blip r:embed="rId2"/>
          <a:stretch>
            <a:fillRect/>
          </a:stretch>
        </p:blipFill>
        <p:spPr>
          <a:xfrm>
            <a:off x="1066800" y="-96837"/>
            <a:ext cx="10058400" cy="7278687"/>
          </a:xfrm>
          <a:prstGeom prst="rect">
            <a:avLst/>
          </a:prstGeom>
          <a:noFill/>
          <a:ln w="9525">
            <a:noFill/>
          </a:ln>
        </p:spPr>
      </p:pic>
      <p:pic>
        <p:nvPicPr>
          <p:cNvPr id="116740" name="图片 4" descr="002"/>
          <p:cNvPicPr>
            <a:picLocks noChangeAspect="1"/>
          </p:cNvPicPr>
          <p:nvPr/>
        </p:nvPicPr>
        <p:blipFill>
          <a:blip r:embed="rId2"/>
          <a:stretch>
            <a:fillRect/>
          </a:stretch>
        </p:blipFill>
        <p:spPr>
          <a:xfrm>
            <a:off x="1193800" y="30163"/>
            <a:ext cx="10058400" cy="7278687"/>
          </a:xfrm>
          <a:prstGeom prst="rect">
            <a:avLst/>
          </a:prstGeom>
          <a:noFill/>
          <a:ln w="9525">
            <a:noFill/>
          </a:ln>
        </p:spPr>
      </p:pic>
      <p:sp>
        <p:nvSpPr>
          <p:cNvPr id="116741"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117762"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pic>
        <p:nvPicPr>
          <p:cNvPr id="117763" name="图片 2" descr="011"/>
          <p:cNvPicPr>
            <a:picLocks noChangeAspect="1"/>
          </p:cNvPicPr>
          <p:nvPr/>
        </p:nvPicPr>
        <p:blipFill>
          <a:blip r:embed="rId2"/>
          <a:stretch>
            <a:fillRect/>
          </a:stretch>
        </p:blipFill>
        <p:spPr>
          <a:xfrm>
            <a:off x="2484438" y="41275"/>
            <a:ext cx="7570787" cy="6870700"/>
          </a:xfrm>
          <a:prstGeom prst="rect">
            <a:avLst/>
          </a:prstGeom>
          <a:noFill/>
          <a:ln w="9525">
            <a:noFill/>
          </a:ln>
        </p:spPr>
      </p:pic>
      <p:sp>
        <p:nvSpPr>
          <p:cNvPr id="117764"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日期占位符 1"/>
          <p:cNvSpPr>
            <a:spLocks noGrp="1"/>
          </p:cNvSpPr>
          <p:nvPr/>
        </p:nvSpPr>
        <p:spPr>
          <a:xfrm>
            <a:off x="838200" y="6356350"/>
            <a:ext cx="2743200" cy="365125"/>
          </a:xfrm>
          <a:prstGeom prst="rect">
            <a:avLst/>
          </a:prstGeom>
          <a:noFill/>
          <a:ln w="9525">
            <a:noFill/>
          </a:ln>
        </p:spPr>
        <p:txBody>
          <a:bodyPr wrap="square" anchor="ctr"/>
          <a:p>
            <a:pPr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118786" name="内容占位符 1"/>
          <p:cNvPicPr>
            <a:picLocks noGrp="1" noChangeAspect="1"/>
          </p:cNvPicPr>
          <p:nvPr/>
        </p:nvPicPr>
        <p:blipFill>
          <a:blip r:embed="rId1"/>
          <a:stretch>
            <a:fillRect/>
          </a:stretch>
        </p:blipFill>
        <p:spPr>
          <a:xfrm>
            <a:off x="10707688" y="41275"/>
            <a:ext cx="1431925" cy="936625"/>
          </a:xfrm>
          <a:prstGeom prst="rect">
            <a:avLst/>
          </a:prstGeom>
          <a:noFill/>
          <a:ln w="9525">
            <a:noFill/>
          </a:ln>
        </p:spPr>
      </p:pic>
      <p:pic>
        <p:nvPicPr>
          <p:cNvPr id="118787" name="图片 3" descr="012"/>
          <p:cNvPicPr>
            <a:picLocks noChangeAspect="1"/>
          </p:cNvPicPr>
          <p:nvPr/>
        </p:nvPicPr>
        <p:blipFill>
          <a:blip r:embed="rId2"/>
          <a:stretch>
            <a:fillRect/>
          </a:stretch>
        </p:blipFill>
        <p:spPr>
          <a:xfrm>
            <a:off x="1884363" y="41275"/>
            <a:ext cx="8424862" cy="6680200"/>
          </a:xfrm>
          <a:prstGeom prst="rect">
            <a:avLst/>
          </a:prstGeom>
          <a:noFill/>
          <a:ln w="9525">
            <a:noFill/>
          </a:ln>
        </p:spPr>
      </p:pic>
      <p:sp>
        <p:nvSpPr>
          <p:cNvPr id="118788"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67586"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一、登录及注册</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7587"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7588"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7589" name="圆角矩形 9218"/>
          <p:cNvSpPr/>
          <p:nvPr/>
        </p:nvSpPr>
        <p:spPr>
          <a:xfrm>
            <a:off x="838200" y="890588"/>
            <a:ext cx="10458450" cy="5927725"/>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67590"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pic>
        <p:nvPicPr>
          <p:cNvPr id="67591" name="内容占位符 1"/>
          <p:cNvPicPr>
            <a:picLocks noGrp="1" noChangeAspect="1"/>
          </p:cNvPicPr>
          <p:nvPr>
            <p:ph type="subTitle"/>
          </p:nvPr>
        </p:nvPicPr>
        <p:blipFill>
          <a:blip r:embed="rId2"/>
          <a:stretch>
            <a:fillRect/>
          </a:stretch>
        </p:blipFill>
        <p:spPr>
          <a:xfrm>
            <a:off x="10707688" y="41275"/>
            <a:ext cx="1431925" cy="936625"/>
          </a:xfrm>
        </p:spPr>
      </p:pic>
      <p:sp>
        <p:nvSpPr>
          <p:cNvPr id="67592"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67593"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67594" name="文本框 9230"/>
          <p:cNvSpPr txBox="1"/>
          <p:nvPr/>
        </p:nvSpPr>
        <p:spPr>
          <a:xfrm>
            <a:off x="1182688" y="736600"/>
            <a:ext cx="9623425" cy="5446713"/>
          </a:xfrm>
          <a:prstGeom prst="rect">
            <a:avLst/>
          </a:prstGeom>
          <a:noFill/>
          <a:ln w="9525">
            <a:noFill/>
          </a:ln>
        </p:spPr>
        <p:txBody>
          <a:bodyPr wrap="square" anchor="t">
            <a:spAutoFit/>
          </a:bodyPr>
          <a:p>
            <a:pPr algn="just" defTabSz="914400">
              <a:lnSpc>
                <a:spcPct val="160000"/>
              </a:lnSpc>
              <a:spcBef>
                <a:spcPts val="600"/>
              </a:spcBef>
              <a:spcAft>
                <a:spcPts val="600"/>
              </a:spcAft>
            </a:pPr>
            <a:r>
              <a:rPr lang="zh-CN" altLang="en-US" sz="2000" b="1" dirty="0">
                <a:latin typeface="黑体" panose="02010609060101010101" pitchFamily="1" charset="-122"/>
                <a:ea typeface="黑体" panose="02010609060101010101" pitchFamily="1" charset="-122"/>
              </a:rPr>
              <a:t>临时账号注册有以下内容：</a:t>
            </a:r>
            <a:endParaRPr lang="zh-CN" altLang="en-US" sz="2000" b="1" dirty="0">
              <a:latin typeface="黑体" panose="02010609060101010101" pitchFamily="1" charset="-122"/>
              <a:ea typeface="黑体" panose="02010609060101010101" pitchFamily="1" charset="-122"/>
            </a:endParaRPr>
          </a:p>
          <a:p>
            <a:pPr algn="just" defTabSz="914400">
              <a:lnSpc>
                <a:spcPct val="160000"/>
              </a:lnSpc>
              <a:spcBef>
                <a:spcPts val="600"/>
              </a:spcBef>
              <a:spcAft>
                <a:spcPts val="600"/>
              </a:spcAft>
            </a:pPr>
            <a:r>
              <a:rPr lang="zh-CN" altLang="en-US" sz="2000" b="1" dirty="0">
                <a:latin typeface="黑体" panose="02010609060101010101" pitchFamily="1" charset="-122"/>
                <a:ea typeface="黑体" panose="02010609060101010101" pitchFamily="1" charset="-122"/>
              </a:rPr>
              <a:t>（</a:t>
            </a:r>
            <a:r>
              <a:rPr lang="en-US" altLang="zh-CN" sz="2000" b="1" dirty="0">
                <a:latin typeface="黑体" panose="02010609060101010101" pitchFamily="1" charset="-122"/>
                <a:ea typeface="黑体" panose="02010609060101010101" pitchFamily="1" charset="-122"/>
              </a:rPr>
              <a:t>1</a:t>
            </a:r>
            <a:r>
              <a:rPr lang="zh-CN" altLang="en-US" sz="2000" b="1" dirty="0">
                <a:latin typeface="黑体" panose="02010609060101010101" pitchFamily="1" charset="-122"/>
                <a:ea typeface="黑体" panose="02010609060101010101" pitchFamily="1" charset="-122"/>
              </a:rPr>
              <a:t>）联系人手机：输入企业联系人手机号，完成后点击【发送验证码】，当前手机号会收到六位数字验证码，验证码三分钟有效。如未收到。可在</a:t>
            </a:r>
            <a:r>
              <a:rPr lang="en-US" altLang="zh-CN" sz="2000" b="1" dirty="0">
                <a:latin typeface="黑体" panose="02010609060101010101" pitchFamily="1" charset="-122"/>
                <a:ea typeface="黑体" panose="02010609060101010101" pitchFamily="1" charset="-122"/>
              </a:rPr>
              <a:t>60</a:t>
            </a:r>
            <a:r>
              <a:rPr lang="zh-CN" altLang="en-US" sz="2000" b="1" dirty="0">
                <a:latin typeface="黑体" panose="02010609060101010101" pitchFamily="1" charset="-122"/>
                <a:ea typeface="黑体" panose="02010609060101010101" pitchFamily="1" charset="-122"/>
              </a:rPr>
              <a:t>秒后再次点击。</a:t>
            </a:r>
            <a:r>
              <a:rPr lang="zh-CN" altLang="en-US" sz="2000" b="1" dirty="0">
                <a:solidFill>
                  <a:srgbClr val="FFFF00"/>
                </a:solidFill>
                <a:latin typeface="黑体" panose="02010609060101010101" pitchFamily="1" charset="-122"/>
                <a:ea typeface="黑体" panose="02010609060101010101" pitchFamily="1" charset="-122"/>
              </a:rPr>
              <a:t>当前手机号默认为用户临时账号；</a:t>
            </a:r>
            <a:endParaRPr lang="zh-CN" altLang="en-US" sz="2000" b="1" dirty="0">
              <a:solidFill>
                <a:srgbClr val="FFFF00"/>
              </a:solidFill>
              <a:latin typeface="黑体" panose="02010609060101010101" pitchFamily="1" charset="-122"/>
              <a:ea typeface="黑体" panose="02010609060101010101" pitchFamily="1" charset="-122"/>
            </a:endParaRPr>
          </a:p>
          <a:p>
            <a:pPr algn="just" defTabSz="914400">
              <a:lnSpc>
                <a:spcPct val="160000"/>
              </a:lnSpc>
              <a:spcBef>
                <a:spcPts val="600"/>
              </a:spcBef>
              <a:spcAft>
                <a:spcPts val="600"/>
              </a:spcAft>
            </a:pPr>
            <a:r>
              <a:rPr lang="zh-CN" altLang="en-US" sz="2000" b="1" dirty="0">
                <a:latin typeface="黑体" panose="02010609060101010101" pitchFamily="1" charset="-122"/>
                <a:ea typeface="黑体" panose="02010609060101010101" pitchFamily="1" charset="-122"/>
              </a:rPr>
              <a:t>（</a:t>
            </a:r>
            <a:r>
              <a:rPr lang="en-US" altLang="zh-CN" sz="2000" b="1" dirty="0">
                <a:latin typeface="黑体" panose="02010609060101010101" pitchFamily="1" charset="-122"/>
                <a:ea typeface="黑体" panose="02010609060101010101" pitchFamily="1" charset="-122"/>
              </a:rPr>
              <a:t>2</a:t>
            </a:r>
            <a:r>
              <a:rPr lang="zh-CN" altLang="en-US" sz="2000" b="1" dirty="0">
                <a:latin typeface="黑体" panose="02010609060101010101" pitchFamily="1" charset="-122"/>
                <a:ea typeface="黑体" panose="02010609060101010101" pitchFamily="1" charset="-122"/>
              </a:rPr>
              <a:t>）联系人姓名：输入联系人真实姓名；</a:t>
            </a:r>
            <a:endParaRPr lang="zh-CN" altLang="en-US" sz="2000" b="1" dirty="0">
              <a:latin typeface="黑体" panose="02010609060101010101" pitchFamily="1" charset="-122"/>
              <a:ea typeface="黑体" panose="02010609060101010101" pitchFamily="1" charset="-122"/>
            </a:endParaRPr>
          </a:p>
          <a:p>
            <a:pPr algn="just" defTabSz="914400">
              <a:lnSpc>
                <a:spcPct val="160000"/>
              </a:lnSpc>
              <a:spcBef>
                <a:spcPts val="600"/>
              </a:spcBef>
              <a:spcAft>
                <a:spcPts val="600"/>
              </a:spcAft>
            </a:pPr>
            <a:r>
              <a:rPr lang="zh-CN" altLang="en-US" sz="2000" b="1" dirty="0">
                <a:latin typeface="黑体" panose="02010609060101010101" pitchFamily="1" charset="-122"/>
                <a:ea typeface="黑体" panose="02010609060101010101" pitchFamily="1" charset="-122"/>
              </a:rPr>
              <a:t>（</a:t>
            </a:r>
            <a:r>
              <a:rPr lang="en-US" altLang="zh-CN" sz="2000" b="1" dirty="0">
                <a:latin typeface="黑体" panose="02010609060101010101" pitchFamily="1" charset="-122"/>
                <a:ea typeface="黑体" panose="02010609060101010101" pitchFamily="1" charset="-122"/>
              </a:rPr>
              <a:t>3</a:t>
            </a:r>
            <a:r>
              <a:rPr lang="zh-CN" altLang="en-US" sz="2000" b="1" dirty="0">
                <a:latin typeface="黑体" panose="02010609060101010101" pitchFamily="1" charset="-122"/>
                <a:ea typeface="黑体" panose="02010609060101010101" pitchFamily="1" charset="-122"/>
              </a:rPr>
              <a:t>）联系人邮箱：输入联系人邮箱，</a:t>
            </a:r>
            <a:r>
              <a:rPr lang="zh-CN" altLang="en-US" sz="2000" b="1" dirty="0">
                <a:solidFill>
                  <a:srgbClr val="FFFF00"/>
                </a:solidFill>
                <a:latin typeface="黑体" panose="02010609060101010101" pitchFamily="1" charset="-122"/>
                <a:ea typeface="黑体" panose="02010609060101010101" pitchFamily="1" charset="-122"/>
              </a:rPr>
              <a:t>用于密码找回，需正确填写。</a:t>
            </a:r>
            <a:endParaRPr lang="zh-CN" altLang="en-US" sz="2000" b="1" dirty="0">
              <a:solidFill>
                <a:srgbClr val="FFFF00"/>
              </a:solidFill>
              <a:latin typeface="黑体" panose="02010609060101010101" pitchFamily="1" charset="-122"/>
              <a:ea typeface="黑体" panose="02010609060101010101" pitchFamily="1" charset="-122"/>
            </a:endParaRPr>
          </a:p>
          <a:p>
            <a:pPr algn="just" defTabSz="914400">
              <a:lnSpc>
                <a:spcPct val="160000"/>
              </a:lnSpc>
              <a:spcBef>
                <a:spcPts val="600"/>
              </a:spcBef>
              <a:spcAft>
                <a:spcPts val="600"/>
              </a:spcAft>
            </a:pPr>
            <a:r>
              <a:rPr lang="zh-CN" altLang="en-US" sz="2000" b="1" dirty="0">
                <a:latin typeface="黑体" panose="02010609060101010101" pitchFamily="1" charset="-122"/>
                <a:ea typeface="黑体" panose="02010609060101010101" pitchFamily="1" charset="-122"/>
              </a:rPr>
              <a:t>（</a:t>
            </a:r>
            <a:r>
              <a:rPr lang="en-US" altLang="zh-CN" sz="2000" b="1" dirty="0">
                <a:latin typeface="黑体" panose="02010609060101010101" pitchFamily="1" charset="-122"/>
                <a:ea typeface="黑体" panose="02010609060101010101" pitchFamily="1" charset="-122"/>
              </a:rPr>
              <a:t>4</a:t>
            </a:r>
            <a:r>
              <a:rPr lang="zh-CN" altLang="en-US" sz="2000" b="1" dirty="0">
                <a:latin typeface="黑体" panose="02010609060101010101" pitchFamily="1" charset="-122"/>
                <a:ea typeface="黑体" panose="02010609060101010101" pitchFamily="1" charset="-122"/>
              </a:rPr>
              <a:t>）密码：设置用户密码，长度必须为</a:t>
            </a:r>
            <a:r>
              <a:rPr lang="en-US" altLang="zh-CN" sz="2000" b="1" dirty="0">
                <a:latin typeface="黑体" panose="02010609060101010101" pitchFamily="1" charset="-122"/>
                <a:ea typeface="黑体" panose="02010609060101010101" pitchFamily="1" charset="-122"/>
              </a:rPr>
              <a:t>6-12</a:t>
            </a:r>
            <a:r>
              <a:rPr lang="zh-CN" altLang="en-US" sz="2000" b="1" dirty="0">
                <a:latin typeface="黑体" panose="02010609060101010101" pitchFamily="1" charset="-122"/>
                <a:ea typeface="黑体" panose="02010609060101010101" pitchFamily="1" charset="-122"/>
              </a:rPr>
              <a:t>位，由数字和字母组成；</a:t>
            </a:r>
            <a:endParaRPr lang="zh-CN" altLang="en-US" sz="2000" b="1" dirty="0">
              <a:latin typeface="黑体" panose="02010609060101010101" pitchFamily="1" charset="-122"/>
              <a:ea typeface="黑体" panose="02010609060101010101" pitchFamily="1" charset="-122"/>
            </a:endParaRPr>
          </a:p>
          <a:p>
            <a:pPr algn="just" defTabSz="914400">
              <a:lnSpc>
                <a:spcPct val="160000"/>
              </a:lnSpc>
              <a:spcBef>
                <a:spcPts val="600"/>
              </a:spcBef>
              <a:spcAft>
                <a:spcPts val="600"/>
              </a:spcAft>
            </a:pPr>
            <a:r>
              <a:rPr lang="zh-CN" altLang="en-US" sz="2000" b="1" dirty="0">
                <a:latin typeface="黑体" panose="02010609060101010101" pitchFamily="1" charset="-122"/>
                <a:ea typeface="黑体" panose="02010609060101010101" pitchFamily="1" charset="-122"/>
              </a:rPr>
              <a:t>（</a:t>
            </a:r>
            <a:r>
              <a:rPr lang="en-US" altLang="zh-CN" sz="2000" b="1" dirty="0">
                <a:latin typeface="黑体" panose="02010609060101010101" pitchFamily="1" charset="-122"/>
                <a:ea typeface="黑体" panose="02010609060101010101" pitchFamily="1" charset="-122"/>
              </a:rPr>
              <a:t>5</a:t>
            </a:r>
            <a:r>
              <a:rPr lang="zh-CN" altLang="en-US" sz="2000" b="1" dirty="0">
                <a:latin typeface="黑体" panose="02010609060101010101" pitchFamily="1" charset="-122"/>
                <a:ea typeface="黑体" panose="02010609060101010101" pitchFamily="1" charset="-122"/>
              </a:rPr>
              <a:t>）确认密码：重复录入设置的密码，需填写一致。</a:t>
            </a:r>
            <a:endParaRPr lang="zh-CN" altLang="en-US" sz="2000" b="1" dirty="0">
              <a:latin typeface="黑体" panose="02010609060101010101" pitchFamily="1" charset="-122"/>
              <a:ea typeface="黑体" panose="02010609060101010101" pitchFamily="1" charset="-122"/>
            </a:endParaRPr>
          </a:p>
          <a:p>
            <a:pPr algn="just" defTabSz="914400">
              <a:lnSpc>
                <a:spcPct val="160000"/>
              </a:lnSpc>
              <a:spcBef>
                <a:spcPts val="600"/>
              </a:spcBef>
              <a:spcAft>
                <a:spcPts val="600"/>
              </a:spcAft>
            </a:pPr>
            <a:r>
              <a:rPr lang="zh-CN" altLang="en-US" sz="2000" b="1" dirty="0">
                <a:latin typeface="黑体" panose="02010609060101010101" pitchFamily="1" charset="-122"/>
                <a:ea typeface="黑体" panose="02010609060101010101" pitchFamily="1" charset="-122"/>
              </a:rPr>
              <a:t>以上内容填写之后，点击下方【注册用户】按钮，临时账号注册成功，如下图所示：</a:t>
            </a:r>
            <a:endParaRPr lang="zh-CN" altLang="en-US" sz="2000" b="1" dirty="0">
              <a:latin typeface="黑体" panose="02010609060101010101" pitchFamily="1" charset="-122"/>
              <a:ea typeface="黑体" panose="02010609060101010101" pitchFamily="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68610"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一、登录及注册</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8611"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8612"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8613" name="圆角矩形 9218"/>
          <p:cNvSpPr/>
          <p:nvPr/>
        </p:nvSpPr>
        <p:spPr>
          <a:xfrm>
            <a:off x="895350" y="890588"/>
            <a:ext cx="10401300" cy="6167437"/>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68614"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68615" name="文本框 9230"/>
          <p:cNvSpPr txBox="1"/>
          <p:nvPr/>
        </p:nvSpPr>
        <p:spPr>
          <a:xfrm>
            <a:off x="1182688" y="736600"/>
            <a:ext cx="9623425" cy="706438"/>
          </a:xfrm>
          <a:prstGeom prst="rect">
            <a:avLst/>
          </a:prstGeom>
          <a:noFill/>
          <a:ln w="9525">
            <a:noFill/>
          </a:ln>
        </p:spPr>
        <p:txBody>
          <a:bodyPr wrap="square" anchor="t">
            <a:spAutoFit/>
          </a:bodyPr>
          <a:p>
            <a:pPr algn="just" defTabSz="914400">
              <a:lnSpc>
                <a:spcPct val="200000"/>
              </a:lnSpc>
              <a:spcBef>
                <a:spcPts val="600"/>
              </a:spcBef>
              <a:spcAft>
                <a:spcPts val="600"/>
              </a:spcAft>
            </a:pPr>
            <a:r>
              <a:rPr lang="en-US" altLang="zh-CN"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企业用户注册，录入完成后，临时账号是自己录入的手机号</a:t>
            </a:r>
            <a:endParaRPr lang="en-US" altLang="zh-CN" sz="2000" b="1" dirty="0">
              <a:latin typeface="黑体" panose="02010609060101010101" pitchFamily="1" charset="-122"/>
              <a:ea typeface="黑体" panose="02010609060101010101" pitchFamily="1" charset="-122"/>
            </a:endParaRPr>
          </a:p>
        </p:txBody>
      </p:sp>
      <p:pic>
        <p:nvPicPr>
          <p:cNvPr id="68616" name="内容占位符 1"/>
          <p:cNvPicPr>
            <a:picLocks noGrp="1" noChangeAspect="1"/>
          </p:cNvPicPr>
          <p:nvPr>
            <p:ph type="subTitle"/>
          </p:nvPr>
        </p:nvPicPr>
        <p:blipFill>
          <a:blip r:embed="rId2"/>
          <a:stretch>
            <a:fillRect/>
          </a:stretch>
        </p:blipFill>
        <p:spPr>
          <a:xfrm>
            <a:off x="10707688" y="41275"/>
            <a:ext cx="1431925" cy="936625"/>
          </a:xfrm>
        </p:spPr>
      </p:pic>
      <p:sp>
        <p:nvSpPr>
          <p:cNvPr id="68617"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68618" name="图片 9224" descr="Picture4"/>
          <p:cNvPicPr>
            <a:picLocks noChangeAspect="1"/>
          </p:cNvPicPr>
          <p:nvPr/>
        </p:nvPicPr>
        <p:blipFill>
          <a:blip r:embed="rId1"/>
          <a:stretch>
            <a:fillRect/>
          </a:stretch>
        </p:blipFill>
        <p:spPr>
          <a:xfrm>
            <a:off x="977900" y="1570038"/>
            <a:ext cx="11207750" cy="1412875"/>
          </a:xfrm>
          <a:prstGeom prst="rect">
            <a:avLst/>
          </a:prstGeom>
          <a:noFill/>
          <a:ln w="9525">
            <a:noFill/>
          </a:ln>
        </p:spPr>
      </p:pic>
      <p:pic>
        <p:nvPicPr>
          <p:cNvPr id="68619" name="图片 4"/>
          <p:cNvPicPr>
            <a:picLocks noChangeAspect="1"/>
          </p:cNvPicPr>
          <p:nvPr/>
        </p:nvPicPr>
        <p:blipFill>
          <a:blip r:embed="rId3"/>
          <a:stretch>
            <a:fillRect/>
          </a:stretch>
        </p:blipFill>
        <p:spPr>
          <a:xfrm>
            <a:off x="2967038" y="1866900"/>
            <a:ext cx="6257925" cy="485457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69634"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二、完善注册信息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9635"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9636"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69637"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69638"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69639" name="文本框 9230"/>
          <p:cNvSpPr txBox="1"/>
          <p:nvPr/>
        </p:nvSpPr>
        <p:spPr>
          <a:xfrm>
            <a:off x="1182688" y="736600"/>
            <a:ext cx="9623425" cy="706438"/>
          </a:xfrm>
          <a:prstGeom prst="rect">
            <a:avLst/>
          </a:prstGeom>
          <a:noFill/>
          <a:ln w="9525">
            <a:noFill/>
          </a:ln>
        </p:spPr>
        <p:txBody>
          <a:bodyPr wrap="square" anchor="t">
            <a:spAutoFit/>
          </a:bodyPr>
          <a:p>
            <a:pPr algn="just" defTabSz="914400">
              <a:lnSpc>
                <a:spcPct val="20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企业用户注册完成后，先输入临时账号和密码进行登录</a:t>
            </a:r>
            <a:endParaRPr lang="zh-CN" altLang="en-US" sz="2000" b="1" dirty="0">
              <a:latin typeface="黑体" panose="02010609060101010101" pitchFamily="1" charset="-122"/>
              <a:ea typeface="黑体" panose="02010609060101010101" pitchFamily="1" charset="-122"/>
            </a:endParaRPr>
          </a:p>
        </p:txBody>
      </p:sp>
      <p:pic>
        <p:nvPicPr>
          <p:cNvPr id="69640" name="内容占位符 1"/>
          <p:cNvPicPr>
            <a:picLocks noGrp="1" noChangeAspect="1"/>
          </p:cNvPicPr>
          <p:nvPr>
            <p:ph type="subTitle"/>
          </p:nvPr>
        </p:nvPicPr>
        <p:blipFill>
          <a:blip r:embed="rId2"/>
          <a:stretch>
            <a:fillRect/>
          </a:stretch>
        </p:blipFill>
        <p:spPr>
          <a:xfrm>
            <a:off x="10707688" y="41275"/>
            <a:ext cx="1431925" cy="936625"/>
          </a:xfrm>
        </p:spPr>
      </p:pic>
      <p:sp>
        <p:nvSpPr>
          <p:cNvPr id="69641"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pic>
        <p:nvPicPr>
          <p:cNvPr id="69642" name="图片 2"/>
          <p:cNvPicPr>
            <a:picLocks noChangeAspect="1"/>
          </p:cNvPicPr>
          <p:nvPr/>
        </p:nvPicPr>
        <p:blipFill>
          <a:blip r:embed="rId3"/>
          <a:stretch>
            <a:fillRect/>
          </a:stretch>
        </p:blipFill>
        <p:spPr>
          <a:xfrm>
            <a:off x="1027113" y="1444625"/>
            <a:ext cx="9932987" cy="5276850"/>
          </a:xfrm>
          <a:prstGeom prst="rect">
            <a:avLst/>
          </a:prstGeom>
          <a:noFill/>
          <a:ln w="9525">
            <a:noFill/>
          </a:ln>
        </p:spPr>
      </p:pic>
      <p:sp>
        <p:nvSpPr>
          <p:cNvPr id="69643" name="矩形 66"/>
          <p:cNvSpPr/>
          <p:nvPr/>
        </p:nvSpPr>
        <p:spPr>
          <a:xfrm>
            <a:off x="7920038" y="5503863"/>
            <a:ext cx="1703387" cy="7016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直接连接符 4"/>
          <p:cNvSpPr/>
          <p:nvPr/>
        </p:nvSpPr>
        <p:spPr>
          <a:xfrm>
            <a:off x="2962275" y="993775"/>
            <a:ext cx="8447088" cy="19050"/>
          </a:xfrm>
          <a:prstGeom prst="line">
            <a:avLst/>
          </a:prstGeom>
          <a:ln w="6350" cap="flat" cmpd="sng">
            <a:solidFill>
              <a:srgbClr val="262626">
                <a:alpha val="31998"/>
              </a:srgbClr>
            </a:solidFill>
            <a:prstDash val="solid"/>
            <a:round/>
            <a:headEnd type="none" w="med" len="med"/>
            <a:tailEnd type="none" w="med" len="med"/>
          </a:ln>
        </p:spPr>
      </p:sp>
      <p:sp>
        <p:nvSpPr>
          <p:cNvPr id="70658" name="文本框 7"/>
          <p:cNvSpPr/>
          <p:nvPr/>
        </p:nvSpPr>
        <p:spPr>
          <a:xfrm>
            <a:off x="850900" y="311150"/>
            <a:ext cx="5280025" cy="398780"/>
          </a:xfrm>
          <a:prstGeom prst="rect">
            <a:avLst/>
          </a:prstGeom>
          <a:noFill/>
          <a:ln w="9525">
            <a:noFill/>
          </a:ln>
        </p:spPr>
        <p:txBody>
          <a:bodyPr anchor="t">
            <a:spAutoFit/>
          </a:bodyPr>
          <a:p>
            <a:r>
              <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rPr>
              <a:t>二、完善注册信息</a:t>
            </a:r>
            <a:endParaRPr lang="zh-CN" altLang="en-US" sz="2000" b="1" dirty="0">
              <a:solidFill>
                <a:srgbClr val="000000"/>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70659" name="Text Box 4"/>
          <p:cNvSpPr txBox="1"/>
          <p:nvPr/>
        </p:nvSpPr>
        <p:spPr>
          <a:xfrm>
            <a:off x="1833563" y="1377950"/>
            <a:ext cx="4570412"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0660" name="Text Box 11"/>
          <p:cNvSpPr txBox="1"/>
          <p:nvPr/>
        </p:nvSpPr>
        <p:spPr>
          <a:xfrm>
            <a:off x="2209800" y="1252538"/>
            <a:ext cx="4570413" cy="517525"/>
          </a:xfrm>
          <a:prstGeom prst="rect">
            <a:avLst/>
          </a:prstGeom>
          <a:noFill/>
          <a:ln w="9525">
            <a:noFill/>
          </a:ln>
        </p:spPr>
        <p:txBody>
          <a:bodyPr anchor="t">
            <a:spAutoFit/>
          </a:bodyPr>
          <a:p>
            <a:pPr algn="ctr" eaLnBrk="0" hangingPunct="0"/>
            <a:r>
              <a:rPr lang="en-US" altLang="x-none" sz="1400" b="1" dirty="0">
                <a:solidFill>
                  <a:srgbClr val="F8F8F8"/>
                </a:solidFill>
                <a:latin typeface="Arial" panose="020B0604020202020204" pitchFamily="34" charset="0"/>
                <a:ea typeface="宋体" panose="02010600030101010101" pitchFamily="2" charset="-122"/>
              </a:rPr>
              <a:t>ThemeGallery is a Design Digital Content &amp; Contents mall developed by Guild Design Inc.</a:t>
            </a:r>
            <a:endParaRPr lang="en-US" altLang="x-none" sz="1400" b="1" dirty="0">
              <a:solidFill>
                <a:srgbClr val="F8F8F8"/>
              </a:solidFill>
              <a:latin typeface="Arial" panose="020B0604020202020204" pitchFamily="34" charset="0"/>
              <a:ea typeface="Arial" panose="020B0604020202020204" pitchFamily="34" charset="0"/>
            </a:endParaRPr>
          </a:p>
        </p:txBody>
      </p:sp>
      <p:sp>
        <p:nvSpPr>
          <p:cNvPr id="70661" name="圆角矩形 9218"/>
          <p:cNvSpPr/>
          <p:nvPr/>
        </p:nvSpPr>
        <p:spPr>
          <a:xfrm>
            <a:off x="793750" y="709613"/>
            <a:ext cx="10399713" cy="6165850"/>
          </a:xfrm>
          <a:prstGeom prst="roundRect">
            <a:avLst>
              <a:gd name="adj" fmla="val 11921"/>
            </a:avLst>
          </a:prstGeom>
          <a:gradFill rotWithShape="1">
            <a:gsLst>
              <a:gs pos="0">
                <a:schemeClr val="accent2"/>
              </a:gs>
              <a:gs pos="100000">
                <a:srgbClr val="A55722"/>
              </a:gs>
            </a:gsLst>
            <a:lin ang="5400000" scaled="1"/>
            <a:tileRect/>
          </a:gradFill>
          <a:ln w="25400" cap="flat" cmpd="sng">
            <a:solidFill>
              <a:srgbClr val="FEFEFE"/>
            </a:solidFill>
            <a:prstDash val="solid"/>
            <a:bevel/>
            <a:headEnd type="none" w="med" len="med"/>
            <a:tailEnd type="none" w="med" len="med"/>
          </a:ln>
          <a:effectLst>
            <a:outerShdw dist="53882" dir="2699999" algn="ctr" rotWithShape="0">
              <a:srgbClr val="0000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pic>
        <p:nvPicPr>
          <p:cNvPr id="70662" name="图片 9224" descr="Picture4"/>
          <p:cNvPicPr>
            <a:picLocks noChangeAspect="1"/>
          </p:cNvPicPr>
          <p:nvPr/>
        </p:nvPicPr>
        <p:blipFill>
          <a:blip r:embed="rId1"/>
          <a:stretch>
            <a:fillRect/>
          </a:stretch>
        </p:blipFill>
        <p:spPr>
          <a:xfrm>
            <a:off x="850900" y="1443038"/>
            <a:ext cx="11207750" cy="1412875"/>
          </a:xfrm>
          <a:prstGeom prst="rect">
            <a:avLst/>
          </a:prstGeom>
          <a:noFill/>
          <a:ln w="9525">
            <a:noFill/>
          </a:ln>
        </p:spPr>
      </p:pic>
      <p:sp>
        <p:nvSpPr>
          <p:cNvPr id="70663" name="文本框 9230"/>
          <p:cNvSpPr txBox="1"/>
          <p:nvPr/>
        </p:nvSpPr>
        <p:spPr>
          <a:xfrm>
            <a:off x="1182688" y="736600"/>
            <a:ext cx="9623425" cy="706438"/>
          </a:xfrm>
          <a:prstGeom prst="rect">
            <a:avLst/>
          </a:prstGeom>
          <a:noFill/>
          <a:ln w="9525">
            <a:noFill/>
          </a:ln>
        </p:spPr>
        <p:txBody>
          <a:bodyPr wrap="square" anchor="t">
            <a:spAutoFit/>
          </a:bodyPr>
          <a:p>
            <a:pPr algn="just" defTabSz="914400">
              <a:lnSpc>
                <a:spcPct val="200000"/>
              </a:lnSpc>
              <a:spcBef>
                <a:spcPts val="600"/>
              </a:spcBef>
              <a:spcAft>
                <a:spcPts val="600"/>
              </a:spcAft>
            </a:pPr>
            <a:r>
              <a:rPr lang="en-US" altLang="x-none" sz="2000" b="1" dirty="0">
                <a:latin typeface="黑体" panose="02010609060101010101" pitchFamily="1" charset="-122"/>
                <a:ea typeface="黑体" panose="02010609060101010101" pitchFamily="1" charset="-122"/>
              </a:rPr>
              <a:t>      </a:t>
            </a:r>
            <a:r>
              <a:rPr lang="zh-CN" altLang="en-US" sz="2000" b="1" dirty="0">
                <a:latin typeface="黑体" panose="02010609060101010101" pitchFamily="1" charset="-122"/>
                <a:ea typeface="黑体" panose="02010609060101010101" pitchFamily="1" charset="-122"/>
              </a:rPr>
              <a:t>    企业用户登录后，请先完善企业信息</a:t>
            </a:r>
            <a:endParaRPr lang="zh-CN" altLang="en-US" sz="2000" b="1" dirty="0">
              <a:latin typeface="黑体" panose="02010609060101010101" pitchFamily="1" charset="-122"/>
              <a:ea typeface="黑体" panose="02010609060101010101" pitchFamily="1" charset="-122"/>
            </a:endParaRPr>
          </a:p>
        </p:txBody>
      </p:sp>
      <p:pic>
        <p:nvPicPr>
          <p:cNvPr id="70664" name="内容占位符 1"/>
          <p:cNvPicPr>
            <a:picLocks noGrp="1" noChangeAspect="1"/>
          </p:cNvPicPr>
          <p:nvPr>
            <p:ph type="subTitle"/>
          </p:nvPr>
        </p:nvPicPr>
        <p:blipFill>
          <a:blip r:embed="rId2"/>
          <a:stretch>
            <a:fillRect/>
          </a:stretch>
        </p:blipFill>
        <p:spPr>
          <a:xfrm>
            <a:off x="10707688" y="41275"/>
            <a:ext cx="1431925" cy="936625"/>
          </a:xfrm>
        </p:spPr>
      </p:pic>
      <p:sp>
        <p:nvSpPr>
          <p:cNvPr id="70665" name="日期占位符 1"/>
          <p:cNvSpPr/>
          <p:nvPr>
            <p:ph type="dt" sz="half" idx="10"/>
          </p:nvPr>
        </p:nvSpPr>
        <p:spPr/>
        <p:txBody>
          <a:bodyPr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defTabSz="91440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70666" name="矩形 66"/>
          <p:cNvSpPr/>
          <p:nvPr/>
        </p:nvSpPr>
        <p:spPr>
          <a:xfrm>
            <a:off x="7920038" y="5503863"/>
            <a:ext cx="1703387" cy="7016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70667" name="图片 3"/>
          <p:cNvPicPr>
            <a:picLocks noChangeAspect="1"/>
          </p:cNvPicPr>
          <p:nvPr/>
        </p:nvPicPr>
        <p:blipFill>
          <a:blip r:embed="rId3"/>
          <a:stretch>
            <a:fillRect/>
          </a:stretch>
        </p:blipFill>
        <p:spPr>
          <a:xfrm>
            <a:off x="2786063" y="1546225"/>
            <a:ext cx="6837362" cy="5175250"/>
          </a:xfrm>
          <a:prstGeom prst="rect">
            <a:avLst/>
          </a:prstGeom>
          <a:noFill/>
          <a:ln w="9525">
            <a:noFill/>
          </a:ln>
        </p:spPr>
      </p:pic>
      <p:sp>
        <p:nvSpPr>
          <p:cNvPr id="70668" name="矩形 66"/>
          <p:cNvSpPr/>
          <p:nvPr/>
        </p:nvSpPr>
        <p:spPr>
          <a:xfrm>
            <a:off x="5353050" y="3783013"/>
            <a:ext cx="1703388" cy="701675"/>
          </a:xfrm>
          <a:prstGeom prst="rect">
            <a:avLst/>
          </a:prstGeom>
          <a:noFill/>
          <a:ln w="44450" cap="flat" cmpd="sng">
            <a:solidFill>
              <a:srgbClr val="FF0000"/>
            </a:solidFill>
            <a:prstDash val="solid"/>
            <a:miter/>
            <a:headEnd type="none" w="med" len="med"/>
            <a:tailEnd type="none" w="med" len="med"/>
          </a:ln>
        </p:spPr>
        <p:txBody>
          <a:bodyPr anchor="ctr"/>
          <a:p>
            <a:pPr algn="ctr"/>
            <a:endParaRPr lang="zh-CN" altLang="en-US"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Office 主题">
  <a:themeElements>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D8D5D1"/>
        </a:lt1>
        <a:dk2>
          <a:srgbClr val="44546A"/>
        </a:dk2>
        <a:lt2>
          <a:srgbClr val="E7E6E6"/>
        </a:lt2>
        <a:accent1>
          <a:srgbClr val="5B9BD5"/>
        </a:accent1>
        <a:accent2>
          <a:srgbClr val="ED7D31"/>
        </a:accent2>
        <a:accent3>
          <a:srgbClr val="E8E6E4"/>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11352</Words>
  <Application>WPS 演示</Application>
  <PresentationFormat>宽屏</PresentationFormat>
  <Paragraphs>551</Paragraphs>
  <Slides>56</Slides>
  <Notes>0</Notes>
  <HiddenSlides>0</HiddenSlides>
  <MMClips>0</MMClips>
  <ScaleCrop>false</ScaleCrop>
  <HeadingPairs>
    <vt:vector size="6" baseType="variant">
      <vt:variant>
        <vt:lpstr>已用的字体</vt:lpstr>
      </vt:variant>
      <vt:variant>
        <vt:i4>11</vt:i4>
      </vt:variant>
      <vt:variant>
        <vt:lpstr>主题</vt:lpstr>
      </vt:variant>
      <vt:variant>
        <vt:i4>12</vt:i4>
      </vt:variant>
      <vt:variant>
        <vt:lpstr>幻灯片标题</vt:lpstr>
      </vt:variant>
      <vt:variant>
        <vt:i4>56</vt:i4>
      </vt:variant>
    </vt:vector>
  </HeadingPairs>
  <TitlesOfParts>
    <vt:vector size="79" baseType="lpstr">
      <vt:lpstr>Arial</vt:lpstr>
      <vt:lpstr>宋体</vt:lpstr>
      <vt:lpstr>Wingdings</vt:lpstr>
      <vt:lpstr>微软雅黑</vt:lpstr>
      <vt:lpstr>黑体</vt:lpstr>
      <vt:lpstr>Arial Unicode MS</vt:lpstr>
      <vt:lpstr>Calibri Light</vt:lpstr>
      <vt:lpstr>长城小标宋体</vt:lpstr>
      <vt:lpstr>Times New Roman</vt:lpstr>
      <vt:lpstr>仿宋_GB2312</vt:lpstr>
      <vt:lpstr>仿宋</vt:lpstr>
      <vt:lpstr>Office 主题</vt:lpstr>
      <vt:lpstr>1_Office 主题</vt:lpstr>
      <vt:lpstr>2_Office 主题</vt:lpstr>
      <vt:lpstr>3_Office 主题</vt:lpstr>
      <vt:lpstr>6_Office 主题</vt:lpstr>
      <vt:lpstr>7_Office 主题</vt:lpstr>
      <vt:lpstr>8_Office 主题</vt:lpstr>
      <vt:lpstr>9_Office 主题</vt:lpstr>
      <vt:lpstr>10_Office 主题</vt:lpstr>
      <vt:lpstr>11_Office 主题</vt:lpstr>
      <vt:lpstr>12_Office 主题</vt:lpstr>
      <vt:lpstr>13_Office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科技型中小企业信息表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gaojun</dc:creator>
  <cp:lastModifiedBy>admin</cp:lastModifiedBy>
  <cp:revision>74</cp:revision>
  <dcterms:created xsi:type="dcterms:W3CDTF">2017-04-21T00:55:00Z</dcterms:created>
  <dcterms:modified xsi:type="dcterms:W3CDTF">2018-03-20T02:10:30Z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2052-10.1.0.7233</vt:lpwstr>
  </property>
</Properties>
</file>